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media/image12.jpg" ContentType="image/png"/>
  <Override PartName="/ppt/media/image19.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8" r:id="rId1"/>
  </p:sldMasterIdLst>
  <p:notesMasterIdLst>
    <p:notesMasterId r:id="rId28"/>
  </p:notesMasterIdLst>
  <p:sldIdLst>
    <p:sldId id="438" r:id="rId2"/>
    <p:sldId id="260" r:id="rId3"/>
    <p:sldId id="278" r:id="rId4"/>
    <p:sldId id="261" r:id="rId5"/>
    <p:sldId id="263" r:id="rId6"/>
    <p:sldId id="429" r:id="rId7"/>
    <p:sldId id="430" r:id="rId8"/>
    <p:sldId id="432" r:id="rId9"/>
    <p:sldId id="265" r:id="rId10"/>
    <p:sldId id="440" r:id="rId11"/>
    <p:sldId id="266" r:id="rId12"/>
    <p:sldId id="268" r:id="rId13"/>
    <p:sldId id="433" r:id="rId14"/>
    <p:sldId id="272" r:id="rId15"/>
    <p:sldId id="434" r:id="rId16"/>
    <p:sldId id="435" r:id="rId17"/>
    <p:sldId id="271" r:id="rId18"/>
    <p:sldId id="442" r:id="rId19"/>
    <p:sldId id="273" r:id="rId20"/>
    <p:sldId id="441" r:id="rId21"/>
    <p:sldId id="437" r:id="rId22"/>
    <p:sldId id="274" r:id="rId23"/>
    <p:sldId id="275" r:id="rId24"/>
    <p:sldId id="262" r:id="rId25"/>
    <p:sldId id="276" r:id="rId26"/>
    <p:sldId id="277"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eeman, Joshua" initials="FJ" lastIdx="1" clrIdx="0">
    <p:extLst>
      <p:ext uri="{19B8F6BF-5375-455C-9EA6-DF929625EA0E}">
        <p15:presenceInfo xmlns:p15="http://schemas.microsoft.com/office/powerpoint/2012/main" userId="S::jfreeman@Prospectmedical.com::e9424f86-3643-41b0-b8ac-c4761366da6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5538D"/>
    <a:srgbClr val="C0003E"/>
    <a:srgbClr val="DC1F03"/>
    <a:srgbClr val="F8F8F8"/>
    <a:srgbClr val="31518C"/>
    <a:srgbClr val="FFFFFF"/>
    <a:srgbClr val="A014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59"/>
    <p:restoredTop sz="93817" autoAdjust="0"/>
  </p:normalViewPr>
  <p:slideViewPr>
    <p:cSldViewPr snapToGrid="0" snapToObjects="1">
      <p:cViewPr varScale="1">
        <p:scale>
          <a:sx n="114" d="100"/>
          <a:sy n="114" d="100"/>
        </p:scale>
        <p:origin x="1890" y="10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8DB5DB-BC49-654A-9509-5FD78D538DE4}" type="datetimeFigureOut">
              <a:rPr lang="en-US" smtClean="0"/>
              <a:t>4/1/2021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A4ED3E-583B-BC4C-9160-D1817F600AD9}" type="slidenum">
              <a:rPr lang="en-US" smtClean="0"/>
              <a:t>‹#›</a:t>
            </a:fld>
            <a:endParaRPr lang="en-US" dirty="0"/>
          </a:p>
        </p:txBody>
      </p:sp>
    </p:spTree>
    <p:extLst>
      <p:ext uri="{BB962C8B-B14F-4D97-AF65-F5344CB8AC3E}">
        <p14:creationId xmlns:p14="http://schemas.microsoft.com/office/powerpoint/2010/main" val="1236014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Major Division Slide">
    <p:bg>
      <p:bgPr>
        <a:solidFill>
          <a:srgbClr val="35538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55377" y="1738430"/>
            <a:ext cx="7255562" cy="2714300"/>
          </a:xfrm>
        </p:spPr>
        <p:txBody>
          <a:bodyPr anchor="b">
            <a:normAutofit/>
          </a:bodyPr>
          <a:lstStyle>
            <a:lvl1pPr algn="l">
              <a:defRPr sz="4000" baseline="0">
                <a:gradFill>
                  <a:gsLst>
                    <a:gs pos="0">
                      <a:schemeClr val="tx1"/>
                    </a:gs>
                    <a:gs pos="23000">
                      <a:schemeClr val="tx1"/>
                    </a:gs>
                    <a:gs pos="69000">
                      <a:schemeClr val="tx1"/>
                    </a:gs>
                    <a:gs pos="97000">
                      <a:schemeClr val="tx1"/>
                    </a:gs>
                  </a:gsLst>
                  <a:path path="circle">
                    <a:fillToRect l="50000" t="50000" r="50000" b="50000"/>
                  </a:path>
                </a:gradFill>
              </a:defRPr>
            </a:lvl1pPr>
          </a:lstStyle>
          <a:p>
            <a:r>
              <a:rPr lang="en-US"/>
              <a:t>Click to edit Master title style</a:t>
            </a:r>
            <a:endParaRPr lang="en-US" dirty="0"/>
          </a:p>
        </p:txBody>
      </p:sp>
      <p:sp>
        <p:nvSpPr>
          <p:cNvPr id="4" name="Footer Placeholder 3"/>
          <p:cNvSpPr>
            <a:spLocks noGrp="1"/>
          </p:cNvSpPr>
          <p:nvPr>
            <p:ph type="ftr" sz="quarter" idx="10"/>
          </p:nvPr>
        </p:nvSpPr>
        <p:spPr>
          <a:xfrm>
            <a:off x="5683373" y="6284229"/>
            <a:ext cx="1739892" cy="365125"/>
          </a:xfrm>
        </p:spPr>
        <p:txBody>
          <a:bodyPr/>
          <a:lstStyle/>
          <a:p>
            <a:r>
              <a:rPr lang="en-US" spc="50" dirty="0">
                <a:gradFill flip="none" rotWithShape="1">
                  <a:gsLst>
                    <a:gs pos="0">
                      <a:schemeClr val="tx2">
                        <a:lumMod val="10000"/>
                      </a:schemeClr>
                    </a:gs>
                    <a:gs pos="23000">
                      <a:schemeClr val="tx2">
                        <a:lumMod val="10000"/>
                      </a:schemeClr>
                    </a:gs>
                    <a:gs pos="69000">
                      <a:schemeClr val="tx2">
                        <a:lumMod val="10000"/>
                      </a:schemeClr>
                    </a:gs>
                    <a:gs pos="97000">
                      <a:schemeClr val="tx2">
                        <a:lumMod val="10000"/>
                      </a:schemeClr>
                    </a:gs>
                  </a:gsLst>
                  <a:path path="circle">
                    <a:fillToRect l="50000" t="50000" r="50000" b="50000"/>
                  </a:path>
                  <a:tileRect/>
                </a:gradFill>
                <a:latin typeface="Tahoma" charset="0"/>
                <a:ea typeface="Tahoma" charset="0"/>
                <a:cs typeface="Tahoma" charset="0"/>
              </a:rPr>
              <a:t>Proprietary and Confidential | </a:t>
            </a:r>
          </a:p>
        </p:txBody>
      </p:sp>
      <p:sp>
        <p:nvSpPr>
          <p:cNvPr id="8" name="TextBox 7"/>
          <p:cNvSpPr txBox="1"/>
          <p:nvPr userDrawn="1"/>
        </p:nvSpPr>
        <p:spPr>
          <a:xfrm>
            <a:off x="312497" y="424712"/>
            <a:ext cx="1927131" cy="266676"/>
          </a:xfrm>
          <a:prstGeom prst="rect">
            <a:avLst/>
          </a:prstGeom>
          <a:noFill/>
        </p:spPr>
        <p:txBody>
          <a:bodyPr wrap="none" rtlCol="0">
            <a:spAutoFit/>
          </a:bodyPr>
          <a:lstStyle/>
          <a:p>
            <a:pPr>
              <a:lnSpc>
                <a:spcPts val="1600"/>
              </a:lnSpc>
            </a:pPr>
            <a:r>
              <a:rPr lang="en-US" sz="700" b="1" spc="100" baseline="0" dirty="0">
                <a:gradFill>
                  <a:gsLst>
                    <a:gs pos="0">
                      <a:schemeClr val="tx1"/>
                    </a:gs>
                    <a:gs pos="23000">
                      <a:schemeClr val="tx1"/>
                    </a:gs>
                    <a:gs pos="69000">
                      <a:schemeClr val="tx1"/>
                    </a:gs>
                    <a:gs pos="97000">
                      <a:schemeClr val="tx1"/>
                    </a:gs>
                  </a:gsLst>
                  <a:path path="circle">
                    <a:fillToRect l="50000" t="50000" r="50000" b="50000"/>
                  </a:path>
                </a:gradFill>
                <a:latin typeface="Arial" charset="0"/>
                <a:ea typeface="Arial" charset="0"/>
                <a:cs typeface="Arial" charset="0"/>
              </a:rPr>
              <a:t>PROSPECT MEDICAL HOLDINGS</a:t>
            </a:r>
          </a:p>
        </p:txBody>
      </p:sp>
      <p:cxnSp>
        <p:nvCxnSpPr>
          <p:cNvPr id="11" name="Straight Connector 10"/>
          <p:cNvCxnSpPr/>
          <p:nvPr userDrawn="1"/>
        </p:nvCxnSpPr>
        <p:spPr>
          <a:xfrm>
            <a:off x="394494" y="424712"/>
            <a:ext cx="1715660" cy="6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10FEA72-0F27-4A78-BF01-7629C40993DF}" type="datetime1">
              <a:rPr lang="en-US" smtClean="0"/>
              <a:t>4/1/2021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C17CA2-A34B-4B70-B47C-A6F09DAABC3F}" type="slidenum">
              <a:rPr lang="en-US" smtClean="0"/>
              <a:t>‹#›</a:t>
            </a:fld>
            <a:endParaRPr lang="en-US" dirty="0"/>
          </a:p>
        </p:txBody>
      </p:sp>
    </p:spTree>
    <p:extLst>
      <p:ext uri="{BB962C8B-B14F-4D97-AF65-F5344CB8AC3E}">
        <p14:creationId xmlns:p14="http://schemas.microsoft.com/office/powerpoint/2010/main" val="1573348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Major Division Slide with Subtitle">
    <p:bg>
      <p:bgPr>
        <a:solidFill>
          <a:srgbClr val="35538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55377" y="1738430"/>
            <a:ext cx="7255561" cy="2073684"/>
          </a:xfrm>
        </p:spPr>
        <p:txBody>
          <a:bodyPr anchor="b">
            <a:normAutofit/>
          </a:bodyPr>
          <a:lstStyle>
            <a:lvl1pPr algn="l">
              <a:defRPr sz="4000" baseline="0">
                <a:gradFill>
                  <a:gsLst>
                    <a:gs pos="0">
                      <a:schemeClr val="bg1"/>
                    </a:gs>
                    <a:gs pos="23000">
                      <a:schemeClr val="bg1"/>
                    </a:gs>
                    <a:gs pos="69000">
                      <a:schemeClr val="bg1"/>
                    </a:gs>
                    <a:gs pos="97000">
                      <a:schemeClr val="bg1"/>
                    </a:gs>
                  </a:gsLst>
                  <a:path path="circle">
                    <a:fillToRect l="50000" t="50000" r="50000" b="50000"/>
                  </a:path>
                </a:gradFill>
              </a:defRPr>
            </a:lvl1pPr>
          </a:lstStyle>
          <a:p>
            <a:r>
              <a:rPr lang="en-US" dirty="0"/>
              <a:t>Click to edit Master title style</a:t>
            </a:r>
          </a:p>
        </p:txBody>
      </p:sp>
      <p:sp>
        <p:nvSpPr>
          <p:cNvPr id="3" name="Subtitle 2"/>
          <p:cNvSpPr>
            <a:spLocks noGrp="1"/>
          </p:cNvSpPr>
          <p:nvPr>
            <p:ph type="subTitle" idx="1"/>
          </p:nvPr>
        </p:nvSpPr>
        <p:spPr>
          <a:xfrm>
            <a:off x="758436" y="4032101"/>
            <a:ext cx="7252502" cy="1314991"/>
          </a:xfrm>
        </p:spPr>
        <p:txBody>
          <a:bodyPr/>
          <a:lstStyle>
            <a:lvl1pPr marL="0" indent="0" algn="l">
              <a:buNone/>
              <a:defRPr sz="2400" b="0" i="0" spc="80" baseline="0">
                <a:gradFill>
                  <a:gsLst>
                    <a:gs pos="0">
                      <a:schemeClr val="bg1"/>
                    </a:gs>
                    <a:gs pos="23000">
                      <a:schemeClr val="bg1"/>
                    </a:gs>
                    <a:gs pos="69000">
                      <a:schemeClr val="bg1"/>
                    </a:gs>
                    <a:gs pos="97000">
                      <a:schemeClr val="bg1"/>
                    </a:gs>
                  </a:gsLst>
                  <a:path path="circle">
                    <a:fillToRect l="50000" t="50000" r="50000" b="50000"/>
                  </a:path>
                </a:gradFill>
                <a:latin typeface="Tahoma" charset="0"/>
                <a:ea typeface="Tahoma" charset="0"/>
                <a:cs typeface="Tahom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Footer Placeholder 3"/>
          <p:cNvSpPr>
            <a:spLocks noGrp="1"/>
          </p:cNvSpPr>
          <p:nvPr>
            <p:ph type="ftr" sz="quarter" idx="10"/>
          </p:nvPr>
        </p:nvSpPr>
        <p:spPr>
          <a:xfrm>
            <a:off x="5683373" y="6283401"/>
            <a:ext cx="1789769" cy="365125"/>
          </a:xfrm>
        </p:spPr>
        <p:txBody>
          <a:bodyPr/>
          <a:lstStyle/>
          <a:p>
            <a:r>
              <a:rPr lang="en-US" spc="50" dirty="0">
                <a:gradFill flip="none" rotWithShape="1">
                  <a:gsLst>
                    <a:gs pos="0">
                      <a:schemeClr val="tx2">
                        <a:lumMod val="10000"/>
                      </a:schemeClr>
                    </a:gs>
                    <a:gs pos="23000">
                      <a:schemeClr val="tx2">
                        <a:lumMod val="10000"/>
                      </a:schemeClr>
                    </a:gs>
                    <a:gs pos="69000">
                      <a:schemeClr val="tx2">
                        <a:lumMod val="10000"/>
                      </a:schemeClr>
                    </a:gs>
                    <a:gs pos="97000">
                      <a:schemeClr val="tx2">
                        <a:lumMod val="10000"/>
                      </a:schemeClr>
                    </a:gs>
                  </a:gsLst>
                  <a:path path="circle">
                    <a:fillToRect l="50000" t="50000" r="50000" b="50000"/>
                  </a:path>
                  <a:tileRect/>
                </a:gradFill>
                <a:latin typeface="Tahoma" charset="0"/>
                <a:ea typeface="Tahoma" charset="0"/>
                <a:cs typeface="Tahoma" charset="0"/>
              </a:rPr>
              <a:t>Proprietary and Confidential | </a:t>
            </a:r>
          </a:p>
        </p:txBody>
      </p:sp>
      <p:sp>
        <p:nvSpPr>
          <p:cNvPr id="15" name="TextBox 14"/>
          <p:cNvSpPr txBox="1"/>
          <p:nvPr userDrawn="1"/>
        </p:nvSpPr>
        <p:spPr>
          <a:xfrm>
            <a:off x="312497" y="424712"/>
            <a:ext cx="1927131" cy="266676"/>
          </a:xfrm>
          <a:prstGeom prst="rect">
            <a:avLst/>
          </a:prstGeom>
          <a:noFill/>
        </p:spPr>
        <p:txBody>
          <a:bodyPr wrap="none" rtlCol="0">
            <a:spAutoFit/>
          </a:bodyPr>
          <a:lstStyle/>
          <a:p>
            <a:pPr>
              <a:lnSpc>
                <a:spcPts val="1600"/>
              </a:lnSpc>
            </a:pPr>
            <a:r>
              <a:rPr lang="en-US" sz="700" b="1" spc="100" baseline="0" dirty="0">
                <a:gradFill>
                  <a:gsLst>
                    <a:gs pos="0">
                      <a:schemeClr val="bg1"/>
                    </a:gs>
                    <a:gs pos="23000">
                      <a:schemeClr val="bg1"/>
                    </a:gs>
                    <a:gs pos="69000">
                      <a:schemeClr val="bg1"/>
                    </a:gs>
                    <a:gs pos="97000">
                      <a:schemeClr val="bg1"/>
                    </a:gs>
                  </a:gsLst>
                  <a:path path="circle">
                    <a:fillToRect l="50000" t="50000" r="50000" b="50000"/>
                  </a:path>
                </a:gradFill>
                <a:latin typeface="Arial" charset="0"/>
                <a:ea typeface="Arial" charset="0"/>
                <a:cs typeface="Arial" charset="0"/>
              </a:rPr>
              <a:t>PROSPECT MEDICAL HOLDINGS</a:t>
            </a:r>
          </a:p>
        </p:txBody>
      </p:sp>
      <p:cxnSp>
        <p:nvCxnSpPr>
          <p:cNvPr id="16" name="Straight Connector 15"/>
          <p:cNvCxnSpPr/>
          <p:nvPr userDrawn="1"/>
        </p:nvCxnSpPr>
        <p:spPr>
          <a:xfrm>
            <a:off x="394494" y="424712"/>
            <a:ext cx="1715660" cy="60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Minor Division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377" y="1738430"/>
            <a:ext cx="7255561" cy="2714300"/>
          </a:xfrm>
        </p:spPr>
        <p:txBody>
          <a:bodyPr anchor="b">
            <a:normAutofit/>
          </a:bodyPr>
          <a:lstStyle>
            <a:lvl1pPr algn="l">
              <a:defRPr sz="4000" baseline="0">
                <a:gradFill flip="none" rotWithShape="1">
                  <a:gsLst>
                    <a:gs pos="0">
                      <a:schemeClr val="accent1"/>
                    </a:gs>
                    <a:gs pos="23000">
                      <a:schemeClr val="accent1"/>
                    </a:gs>
                    <a:gs pos="69000">
                      <a:schemeClr val="accent1"/>
                    </a:gs>
                    <a:gs pos="97000">
                      <a:schemeClr val="accent1"/>
                    </a:gs>
                  </a:gsLst>
                  <a:path path="circle">
                    <a:fillToRect l="50000" t="50000" r="50000" b="50000"/>
                  </a:path>
                  <a:tileRect/>
                </a:gradFill>
              </a:defRPr>
            </a:lvl1pPr>
          </a:lstStyle>
          <a:p>
            <a:r>
              <a:rPr lang="en-US" dirty="0"/>
              <a:t>Click to edit Master title style</a:t>
            </a:r>
          </a:p>
        </p:txBody>
      </p:sp>
      <p:sp>
        <p:nvSpPr>
          <p:cNvPr id="3" name="Footer Placeholder 2"/>
          <p:cNvSpPr>
            <a:spLocks noGrp="1"/>
          </p:cNvSpPr>
          <p:nvPr>
            <p:ph type="ftr" sz="quarter" idx="10"/>
          </p:nvPr>
        </p:nvSpPr>
        <p:spPr>
          <a:xfrm>
            <a:off x="5683373" y="6284229"/>
            <a:ext cx="1764831" cy="365125"/>
          </a:xfrm>
        </p:spPr>
        <p:txBody>
          <a:bodyPr/>
          <a:lstStyle/>
          <a:p>
            <a:r>
              <a:rPr lang="en-US" spc="50" dirty="0">
                <a:gradFill flip="none" rotWithShape="1">
                  <a:gsLst>
                    <a:gs pos="0">
                      <a:schemeClr val="tx2">
                        <a:lumMod val="10000"/>
                      </a:schemeClr>
                    </a:gs>
                    <a:gs pos="23000">
                      <a:schemeClr val="tx2">
                        <a:lumMod val="10000"/>
                      </a:schemeClr>
                    </a:gs>
                    <a:gs pos="69000">
                      <a:schemeClr val="tx2">
                        <a:lumMod val="10000"/>
                      </a:schemeClr>
                    </a:gs>
                    <a:gs pos="97000">
                      <a:schemeClr val="tx2">
                        <a:lumMod val="10000"/>
                      </a:schemeClr>
                    </a:gs>
                  </a:gsLst>
                  <a:path path="circle">
                    <a:fillToRect l="50000" t="50000" r="50000" b="50000"/>
                  </a:path>
                  <a:tileRect/>
                </a:gradFill>
                <a:latin typeface="Tahoma" charset="0"/>
                <a:ea typeface="Tahoma" charset="0"/>
                <a:cs typeface="Tahoma" charset="0"/>
              </a:rPr>
              <a:t>Proprietary and Confidential | </a:t>
            </a:r>
          </a:p>
        </p:txBody>
      </p:sp>
      <p:sp>
        <p:nvSpPr>
          <p:cNvPr id="6" name="TextBox 5"/>
          <p:cNvSpPr txBox="1"/>
          <p:nvPr userDrawn="1"/>
        </p:nvSpPr>
        <p:spPr>
          <a:xfrm>
            <a:off x="312497" y="424712"/>
            <a:ext cx="1927131" cy="266676"/>
          </a:xfrm>
          <a:prstGeom prst="rect">
            <a:avLst/>
          </a:prstGeom>
          <a:noFill/>
        </p:spPr>
        <p:txBody>
          <a:bodyPr wrap="none" rtlCol="0">
            <a:spAutoFit/>
          </a:bodyPr>
          <a:lstStyle/>
          <a:p>
            <a:pPr>
              <a:lnSpc>
                <a:spcPts val="1600"/>
              </a:lnSpc>
            </a:pPr>
            <a:r>
              <a:rPr lang="en-US" sz="700" b="1" spc="100" baseline="0" dirty="0">
                <a:gradFill flip="none" rotWithShape="1">
                  <a:gsLst>
                    <a:gs pos="0">
                      <a:srgbClr val="35538D"/>
                    </a:gs>
                    <a:gs pos="34000">
                      <a:srgbClr val="35538D"/>
                    </a:gs>
                    <a:gs pos="69000">
                      <a:srgbClr val="35538D"/>
                    </a:gs>
                    <a:gs pos="97000">
                      <a:srgbClr val="35538D"/>
                    </a:gs>
                  </a:gsLst>
                  <a:path path="circle">
                    <a:fillToRect l="100000" t="100000"/>
                  </a:path>
                  <a:tileRect r="-100000" b="-100000"/>
                </a:gradFill>
                <a:latin typeface="Arial" charset="0"/>
                <a:ea typeface="Arial" charset="0"/>
                <a:cs typeface="Arial" charset="0"/>
              </a:rPr>
              <a:t>PROSPECT MEDICAL HOLDINGS</a:t>
            </a:r>
          </a:p>
        </p:txBody>
      </p:sp>
      <p:cxnSp>
        <p:nvCxnSpPr>
          <p:cNvPr id="7" name="Straight Connector 6"/>
          <p:cNvCxnSpPr/>
          <p:nvPr userDrawn="1"/>
        </p:nvCxnSpPr>
        <p:spPr>
          <a:xfrm>
            <a:off x="394494" y="424712"/>
            <a:ext cx="1715660" cy="604"/>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Minor Division Slide with Subtitle">
    <p:spTree>
      <p:nvGrpSpPr>
        <p:cNvPr id="1" name=""/>
        <p:cNvGrpSpPr/>
        <p:nvPr/>
      </p:nvGrpSpPr>
      <p:grpSpPr>
        <a:xfrm>
          <a:off x="0" y="0"/>
          <a:ext cx="0" cy="0"/>
          <a:chOff x="0" y="0"/>
          <a:chExt cx="0" cy="0"/>
        </a:xfrm>
      </p:grpSpPr>
      <p:sp>
        <p:nvSpPr>
          <p:cNvPr id="2" name="Title 1"/>
          <p:cNvSpPr>
            <a:spLocks noGrp="1"/>
          </p:cNvSpPr>
          <p:nvPr>
            <p:ph type="ctrTitle"/>
          </p:nvPr>
        </p:nvSpPr>
        <p:spPr>
          <a:xfrm>
            <a:off x="755377" y="1738430"/>
            <a:ext cx="7255561" cy="2073684"/>
          </a:xfrm>
        </p:spPr>
        <p:txBody>
          <a:bodyPr anchor="b">
            <a:normAutofit/>
          </a:bodyPr>
          <a:lstStyle>
            <a:lvl1pPr algn="l">
              <a:defRPr sz="4000" baseline="0">
                <a:gradFill flip="none" rotWithShape="1">
                  <a:gsLst>
                    <a:gs pos="0">
                      <a:srgbClr val="35538D"/>
                    </a:gs>
                    <a:gs pos="23000">
                      <a:srgbClr val="35538D"/>
                    </a:gs>
                    <a:gs pos="69000">
                      <a:srgbClr val="35538D"/>
                    </a:gs>
                    <a:gs pos="97000">
                      <a:srgbClr val="35538D"/>
                    </a:gs>
                  </a:gsLst>
                  <a:path path="circle">
                    <a:fillToRect l="50000" t="50000" r="50000" b="50000"/>
                  </a:path>
                  <a:tileRect/>
                </a:gradFill>
              </a:defRPr>
            </a:lvl1pPr>
          </a:lstStyle>
          <a:p>
            <a:r>
              <a:rPr lang="en-US" dirty="0"/>
              <a:t>Click to edit Master title style</a:t>
            </a:r>
          </a:p>
        </p:txBody>
      </p:sp>
      <p:sp>
        <p:nvSpPr>
          <p:cNvPr id="3" name="Subtitle 2"/>
          <p:cNvSpPr>
            <a:spLocks noGrp="1"/>
          </p:cNvSpPr>
          <p:nvPr>
            <p:ph type="subTitle" idx="1"/>
          </p:nvPr>
        </p:nvSpPr>
        <p:spPr>
          <a:xfrm>
            <a:off x="758436" y="4032101"/>
            <a:ext cx="7252502" cy="1314991"/>
          </a:xfrm>
        </p:spPr>
        <p:txBody>
          <a:bodyPr/>
          <a:lstStyle>
            <a:lvl1pPr marL="0" indent="0" algn="l">
              <a:buNone/>
              <a:defRPr sz="2400" b="0" i="0" spc="80" baseline="0">
                <a:gradFill flip="none" rotWithShape="1">
                  <a:gsLst>
                    <a:gs pos="0">
                      <a:schemeClr val="bg2">
                        <a:lumMod val="50000"/>
                      </a:schemeClr>
                    </a:gs>
                    <a:gs pos="23000">
                      <a:schemeClr val="bg2">
                        <a:lumMod val="50000"/>
                      </a:schemeClr>
                    </a:gs>
                    <a:gs pos="69000">
                      <a:schemeClr val="bg2">
                        <a:lumMod val="50000"/>
                      </a:schemeClr>
                    </a:gs>
                    <a:gs pos="97000">
                      <a:schemeClr val="bg2">
                        <a:lumMod val="50000"/>
                      </a:schemeClr>
                    </a:gs>
                  </a:gsLst>
                  <a:path path="circle">
                    <a:fillToRect l="50000" t="50000" r="50000" b="50000"/>
                  </a:path>
                  <a:tileRect/>
                </a:gradFill>
                <a:latin typeface="Tahoma" charset="0"/>
                <a:ea typeface="Tahoma" charset="0"/>
                <a:cs typeface="Tahom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0"/>
          </p:nvPr>
        </p:nvSpPr>
        <p:spPr>
          <a:xfrm>
            <a:off x="5683373" y="6284229"/>
            <a:ext cx="1748205" cy="365125"/>
          </a:xfrm>
        </p:spPr>
        <p:txBody>
          <a:bodyPr/>
          <a:lstStyle/>
          <a:p>
            <a:r>
              <a:rPr lang="en-US" spc="50" dirty="0">
                <a:gradFill flip="none" rotWithShape="1">
                  <a:gsLst>
                    <a:gs pos="0">
                      <a:schemeClr val="tx2">
                        <a:lumMod val="10000"/>
                      </a:schemeClr>
                    </a:gs>
                    <a:gs pos="23000">
                      <a:schemeClr val="tx2">
                        <a:lumMod val="10000"/>
                      </a:schemeClr>
                    </a:gs>
                    <a:gs pos="69000">
                      <a:schemeClr val="tx2">
                        <a:lumMod val="10000"/>
                      </a:schemeClr>
                    </a:gs>
                    <a:gs pos="97000">
                      <a:schemeClr val="tx2">
                        <a:lumMod val="10000"/>
                      </a:schemeClr>
                    </a:gs>
                  </a:gsLst>
                  <a:path path="circle">
                    <a:fillToRect l="50000" t="50000" r="50000" b="50000"/>
                  </a:path>
                  <a:tileRect/>
                </a:gradFill>
                <a:latin typeface="Tahoma" charset="0"/>
                <a:ea typeface="Tahoma" charset="0"/>
                <a:cs typeface="Tahoma" charset="0"/>
              </a:rPr>
              <a:t>Proprietary and Confidential | </a:t>
            </a:r>
          </a:p>
        </p:txBody>
      </p:sp>
      <p:sp>
        <p:nvSpPr>
          <p:cNvPr id="7" name="TextBox 6"/>
          <p:cNvSpPr txBox="1"/>
          <p:nvPr userDrawn="1"/>
        </p:nvSpPr>
        <p:spPr>
          <a:xfrm>
            <a:off x="312497" y="424712"/>
            <a:ext cx="1927131" cy="266676"/>
          </a:xfrm>
          <a:prstGeom prst="rect">
            <a:avLst/>
          </a:prstGeom>
          <a:noFill/>
        </p:spPr>
        <p:txBody>
          <a:bodyPr wrap="none" rtlCol="0">
            <a:spAutoFit/>
          </a:bodyPr>
          <a:lstStyle/>
          <a:p>
            <a:pPr>
              <a:lnSpc>
                <a:spcPts val="1600"/>
              </a:lnSpc>
            </a:pPr>
            <a:r>
              <a:rPr lang="en-US" sz="700" b="1" spc="100" baseline="0" dirty="0">
                <a:gradFill flip="none" rotWithShape="1">
                  <a:gsLst>
                    <a:gs pos="0">
                      <a:srgbClr val="35538D"/>
                    </a:gs>
                    <a:gs pos="34000">
                      <a:srgbClr val="35538D"/>
                    </a:gs>
                    <a:gs pos="69000">
                      <a:srgbClr val="35538D"/>
                    </a:gs>
                    <a:gs pos="97000">
                      <a:srgbClr val="35538D"/>
                    </a:gs>
                  </a:gsLst>
                  <a:path path="circle">
                    <a:fillToRect l="100000" t="100000"/>
                  </a:path>
                  <a:tileRect r="-100000" b="-100000"/>
                </a:gradFill>
                <a:latin typeface="Arial" charset="0"/>
                <a:ea typeface="Arial" charset="0"/>
                <a:cs typeface="Arial" charset="0"/>
              </a:rPr>
              <a:t>PROSPECT MEDICAL HOLDINGS</a:t>
            </a:r>
          </a:p>
        </p:txBody>
      </p:sp>
      <p:cxnSp>
        <p:nvCxnSpPr>
          <p:cNvPr id="8" name="Straight Connector 7"/>
          <p:cNvCxnSpPr/>
          <p:nvPr userDrawn="1"/>
        </p:nvCxnSpPr>
        <p:spPr>
          <a:xfrm>
            <a:off x="394494" y="424712"/>
            <a:ext cx="1715660" cy="604"/>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ndard Content Slide">
    <p:spTree>
      <p:nvGrpSpPr>
        <p:cNvPr id="1" name=""/>
        <p:cNvGrpSpPr/>
        <p:nvPr/>
      </p:nvGrpSpPr>
      <p:grpSpPr>
        <a:xfrm>
          <a:off x="0" y="0"/>
          <a:ext cx="0" cy="0"/>
          <a:chOff x="0" y="0"/>
          <a:chExt cx="0" cy="0"/>
        </a:xfrm>
      </p:grpSpPr>
      <p:sp>
        <p:nvSpPr>
          <p:cNvPr id="19" name="Text Placeholder 2"/>
          <p:cNvSpPr>
            <a:spLocks noGrp="1"/>
          </p:cNvSpPr>
          <p:nvPr>
            <p:ph idx="1"/>
          </p:nvPr>
        </p:nvSpPr>
        <p:spPr>
          <a:xfrm>
            <a:off x="628650" y="1634365"/>
            <a:ext cx="7886700" cy="41874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itle Placeholder 1"/>
          <p:cNvSpPr>
            <a:spLocks noGrp="1"/>
          </p:cNvSpPr>
          <p:nvPr>
            <p:ph type="title"/>
          </p:nvPr>
        </p:nvSpPr>
        <p:spPr>
          <a:xfrm>
            <a:off x="628650" y="410199"/>
            <a:ext cx="7886700" cy="1060312"/>
          </a:xfrm>
          <a:prstGeom prst="rect">
            <a:avLst/>
          </a:prstGeom>
        </p:spPr>
        <p:txBody>
          <a:bodyPr vert="horz" lIns="91440" tIns="45720" rIns="91440" bIns="45720" rtlCol="0" anchor="b">
            <a:normAutofit/>
          </a:bodyPr>
          <a:lstStyle/>
          <a:p>
            <a:r>
              <a:rPr lang="en-US" dirty="0"/>
              <a:t>Click to edit Master title style</a:t>
            </a:r>
          </a:p>
        </p:txBody>
      </p:sp>
      <p:sp>
        <p:nvSpPr>
          <p:cNvPr id="2" name="Footer Placeholder 1"/>
          <p:cNvSpPr>
            <a:spLocks noGrp="1"/>
          </p:cNvSpPr>
          <p:nvPr>
            <p:ph type="ftr" sz="quarter" idx="10"/>
          </p:nvPr>
        </p:nvSpPr>
        <p:spPr>
          <a:xfrm>
            <a:off x="5683373" y="6284229"/>
            <a:ext cx="1798082" cy="365125"/>
          </a:xfrm>
        </p:spPr>
        <p:txBody>
          <a:bodyPr/>
          <a:lstStyle/>
          <a:p>
            <a:r>
              <a:rPr lang="en-US" spc="50" dirty="0">
                <a:gradFill flip="none" rotWithShape="1">
                  <a:gsLst>
                    <a:gs pos="0">
                      <a:schemeClr val="tx2">
                        <a:lumMod val="10000"/>
                      </a:schemeClr>
                    </a:gs>
                    <a:gs pos="23000">
                      <a:schemeClr val="tx2">
                        <a:lumMod val="10000"/>
                      </a:schemeClr>
                    </a:gs>
                    <a:gs pos="69000">
                      <a:schemeClr val="tx2">
                        <a:lumMod val="10000"/>
                      </a:schemeClr>
                    </a:gs>
                    <a:gs pos="97000">
                      <a:schemeClr val="tx2">
                        <a:lumMod val="10000"/>
                      </a:schemeClr>
                    </a:gs>
                  </a:gsLst>
                  <a:path path="circle">
                    <a:fillToRect l="50000" t="50000" r="50000" b="50000"/>
                  </a:path>
                  <a:tileRect/>
                </a:gradFill>
                <a:latin typeface="Tahoma" charset="0"/>
                <a:ea typeface="Tahoma" charset="0"/>
                <a:cs typeface="Tahoma" charset="0"/>
              </a:rPr>
              <a:t>Proprietary and Confidential | </a:t>
            </a:r>
          </a:p>
        </p:txBody>
      </p:sp>
      <p:sp>
        <p:nvSpPr>
          <p:cNvPr id="7" name="TextBox 6"/>
          <p:cNvSpPr txBox="1"/>
          <p:nvPr userDrawn="1"/>
        </p:nvSpPr>
        <p:spPr>
          <a:xfrm>
            <a:off x="312497" y="424712"/>
            <a:ext cx="1917513" cy="266676"/>
          </a:xfrm>
          <a:prstGeom prst="rect">
            <a:avLst/>
          </a:prstGeom>
          <a:noFill/>
        </p:spPr>
        <p:txBody>
          <a:bodyPr wrap="none" rtlCol="0">
            <a:spAutoFit/>
          </a:bodyPr>
          <a:lstStyle/>
          <a:p>
            <a:pPr>
              <a:lnSpc>
                <a:spcPts val="1600"/>
              </a:lnSpc>
            </a:pPr>
            <a:r>
              <a:rPr lang="en-US" sz="700" b="1" spc="100" baseline="0" dirty="0">
                <a:gradFill flip="none" rotWithShape="1">
                  <a:gsLst>
                    <a:gs pos="0">
                      <a:srgbClr val="35538D"/>
                    </a:gs>
                    <a:gs pos="34000">
                      <a:srgbClr val="35538D"/>
                    </a:gs>
                    <a:gs pos="69000">
                      <a:srgbClr val="35538D"/>
                    </a:gs>
                    <a:gs pos="97000">
                      <a:srgbClr val="35538D"/>
                    </a:gs>
                  </a:gsLst>
                  <a:path path="circle">
                    <a:fillToRect l="100000" t="100000"/>
                  </a:path>
                  <a:tileRect r="-100000" b="-100000"/>
                </a:gradFill>
                <a:latin typeface="Arial" charset="0"/>
                <a:ea typeface="Arial" charset="0"/>
                <a:cs typeface="Arial" charset="0"/>
              </a:rPr>
              <a:t>PROSPECT MEDICAL HOLDINGS</a:t>
            </a:r>
          </a:p>
        </p:txBody>
      </p:sp>
      <p:cxnSp>
        <p:nvCxnSpPr>
          <p:cNvPr id="8" name="Straight Connector 7"/>
          <p:cNvCxnSpPr/>
          <p:nvPr userDrawn="1"/>
        </p:nvCxnSpPr>
        <p:spPr>
          <a:xfrm>
            <a:off x="394494" y="424712"/>
            <a:ext cx="1715660" cy="604"/>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a:xfrm>
            <a:off x="5683373" y="6284229"/>
            <a:ext cx="1939398" cy="365125"/>
          </a:xfrm>
        </p:spPr>
        <p:txBody>
          <a:bodyPr/>
          <a:lstStyle/>
          <a:p>
            <a:r>
              <a:rPr lang="en-US" spc="50" dirty="0">
                <a:gradFill flip="none" rotWithShape="1">
                  <a:gsLst>
                    <a:gs pos="0">
                      <a:schemeClr val="tx2">
                        <a:lumMod val="10000"/>
                      </a:schemeClr>
                    </a:gs>
                    <a:gs pos="23000">
                      <a:schemeClr val="tx2">
                        <a:lumMod val="10000"/>
                      </a:schemeClr>
                    </a:gs>
                    <a:gs pos="69000">
                      <a:schemeClr val="tx2">
                        <a:lumMod val="10000"/>
                      </a:schemeClr>
                    </a:gs>
                    <a:gs pos="97000">
                      <a:schemeClr val="tx2">
                        <a:lumMod val="10000"/>
                      </a:schemeClr>
                    </a:gs>
                  </a:gsLst>
                  <a:path path="circle">
                    <a:fillToRect l="50000" t="50000" r="50000" b="50000"/>
                  </a:path>
                  <a:tileRect/>
                </a:gradFill>
                <a:latin typeface="Tahoma" charset="0"/>
                <a:ea typeface="Tahoma" charset="0"/>
                <a:cs typeface="Tahoma" charset="0"/>
              </a:rPr>
              <a:t>Proprietary and Confidential | </a:t>
            </a:r>
          </a:p>
        </p:txBody>
      </p:sp>
      <p:sp>
        <p:nvSpPr>
          <p:cNvPr id="16" name="Title Placeholder 1"/>
          <p:cNvSpPr>
            <a:spLocks noGrp="1"/>
          </p:cNvSpPr>
          <p:nvPr>
            <p:ph type="title"/>
          </p:nvPr>
        </p:nvSpPr>
        <p:spPr>
          <a:xfrm>
            <a:off x="628650" y="410199"/>
            <a:ext cx="7886700" cy="106031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18" name="Text Placeholder 2"/>
          <p:cNvSpPr>
            <a:spLocks noGrp="1"/>
          </p:cNvSpPr>
          <p:nvPr>
            <p:ph idx="1"/>
          </p:nvPr>
        </p:nvSpPr>
        <p:spPr>
          <a:xfrm>
            <a:off x="628650" y="1634365"/>
            <a:ext cx="3881206" cy="41874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2"/>
          <p:cNvSpPr>
            <a:spLocks noGrp="1"/>
          </p:cNvSpPr>
          <p:nvPr>
            <p:ph idx="11"/>
          </p:nvPr>
        </p:nvSpPr>
        <p:spPr>
          <a:xfrm>
            <a:off x="4634144" y="1634365"/>
            <a:ext cx="3881206" cy="41874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userDrawn="1"/>
        </p:nvSpPr>
        <p:spPr>
          <a:xfrm>
            <a:off x="312497" y="424712"/>
            <a:ext cx="1867819" cy="266676"/>
          </a:xfrm>
          <a:prstGeom prst="rect">
            <a:avLst/>
          </a:prstGeom>
          <a:noFill/>
        </p:spPr>
        <p:txBody>
          <a:bodyPr wrap="none" rtlCol="0">
            <a:spAutoFit/>
          </a:bodyPr>
          <a:lstStyle/>
          <a:p>
            <a:pPr>
              <a:lnSpc>
                <a:spcPts val="1600"/>
              </a:lnSpc>
            </a:pPr>
            <a:r>
              <a:rPr lang="en-US" sz="700" b="1" spc="100" baseline="0" dirty="0">
                <a:gradFill flip="none" rotWithShape="1">
                  <a:gsLst>
                    <a:gs pos="0">
                      <a:srgbClr val="35538D"/>
                    </a:gs>
                    <a:gs pos="34000">
                      <a:srgbClr val="35538D"/>
                    </a:gs>
                    <a:gs pos="69000">
                      <a:srgbClr val="35538D"/>
                    </a:gs>
                    <a:gs pos="97000">
                      <a:srgbClr val="35538D"/>
                    </a:gs>
                  </a:gsLst>
                  <a:path path="circle">
                    <a:fillToRect l="100000" t="100000"/>
                  </a:path>
                  <a:tileRect r="-100000" b="-100000"/>
                </a:gradFill>
                <a:latin typeface="Arial" charset="0"/>
                <a:ea typeface="Arial" charset="0"/>
                <a:cs typeface="Arial" charset="0"/>
              </a:rPr>
              <a:t>PROSPECT MEDICAL SYSTEMS</a:t>
            </a:r>
          </a:p>
        </p:txBody>
      </p:sp>
      <p:cxnSp>
        <p:nvCxnSpPr>
          <p:cNvPr id="9" name="Straight Connector 8"/>
          <p:cNvCxnSpPr/>
          <p:nvPr userDrawn="1"/>
        </p:nvCxnSpPr>
        <p:spPr>
          <a:xfrm>
            <a:off x="394494" y="424712"/>
            <a:ext cx="1715660" cy="604"/>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with Text">
    <p:spTree>
      <p:nvGrpSpPr>
        <p:cNvPr id="1" name=""/>
        <p:cNvGrpSpPr/>
        <p:nvPr/>
      </p:nvGrpSpPr>
      <p:grpSpPr>
        <a:xfrm>
          <a:off x="0" y="0"/>
          <a:ext cx="0" cy="0"/>
          <a:chOff x="0" y="0"/>
          <a:chExt cx="0" cy="0"/>
        </a:xfrm>
      </p:grpSpPr>
      <p:sp>
        <p:nvSpPr>
          <p:cNvPr id="2" name="Title 1"/>
          <p:cNvSpPr>
            <a:spLocks noGrp="1"/>
          </p:cNvSpPr>
          <p:nvPr>
            <p:ph type="title"/>
          </p:nvPr>
        </p:nvSpPr>
        <p:spPr>
          <a:xfrm>
            <a:off x="629841" y="1348293"/>
            <a:ext cx="2949178" cy="1600200"/>
          </a:xfrm>
        </p:spPr>
        <p:txBody>
          <a:bodyPr anchor="b"/>
          <a:lstStyle>
            <a:lvl1pPr algn="r">
              <a:defRPr sz="3200"/>
            </a:lvl1pPr>
          </a:lstStyle>
          <a:p>
            <a:r>
              <a:rPr lang="en-US" dirty="0"/>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3092002"/>
            <a:ext cx="2949178" cy="2563074"/>
          </a:xfrm>
        </p:spPr>
        <p:txBody>
          <a:bodyPr/>
          <a:lstStyle>
            <a:lvl1pPr marL="0" indent="0" algn="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15" name="Straight Connector 14"/>
          <p:cNvCxnSpPr/>
          <p:nvPr/>
        </p:nvCxnSpPr>
        <p:spPr>
          <a:xfrm>
            <a:off x="3707514" y="817183"/>
            <a:ext cx="0" cy="5187377"/>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3707514" y="817183"/>
            <a:ext cx="0" cy="5187377"/>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6" name="Footer Placeholder 5"/>
          <p:cNvSpPr>
            <a:spLocks noGrp="1"/>
          </p:cNvSpPr>
          <p:nvPr>
            <p:ph type="ftr" sz="quarter" idx="10"/>
          </p:nvPr>
        </p:nvSpPr>
        <p:spPr>
          <a:xfrm>
            <a:off x="5683373" y="6284229"/>
            <a:ext cx="1856271" cy="365125"/>
          </a:xfrm>
        </p:spPr>
        <p:txBody>
          <a:bodyPr/>
          <a:lstStyle/>
          <a:p>
            <a:r>
              <a:rPr lang="en-US" spc="50" dirty="0">
                <a:gradFill flip="none" rotWithShape="1">
                  <a:gsLst>
                    <a:gs pos="0">
                      <a:schemeClr val="tx2">
                        <a:lumMod val="10000"/>
                      </a:schemeClr>
                    </a:gs>
                    <a:gs pos="23000">
                      <a:schemeClr val="tx2">
                        <a:lumMod val="10000"/>
                      </a:schemeClr>
                    </a:gs>
                    <a:gs pos="69000">
                      <a:schemeClr val="tx2">
                        <a:lumMod val="10000"/>
                      </a:schemeClr>
                    </a:gs>
                    <a:gs pos="97000">
                      <a:schemeClr val="tx2">
                        <a:lumMod val="10000"/>
                      </a:schemeClr>
                    </a:gs>
                  </a:gsLst>
                  <a:path path="circle">
                    <a:fillToRect l="50000" t="50000" r="50000" b="50000"/>
                  </a:path>
                  <a:tileRect/>
                </a:gradFill>
                <a:latin typeface="Tahoma" charset="0"/>
                <a:ea typeface="Tahoma" charset="0"/>
                <a:cs typeface="Tahoma" charset="0"/>
              </a:rPr>
              <a:t>Proprietary and Confidential | </a:t>
            </a:r>
          </a:p>
        </p:txBody>
      </p:sp>
      <p:sp>
        <p:nvSpPr>
          <p:cNvPr id="10" name="TextBox 9"/>
          <p:cNvSpPr txBox="1"/>
          <p:nvPr userDrawn="1"/>
        </p:nvSpPr>
        <p:spPr>
          <a:xfrm>
            <a:off x="312497" y="424712"/>
            <a:ext cx="1927131" cy="266676"/>
          </a:xfrm>
          <a:prstGeom prst="rect">
            <a:avLst/>
          </a:prstGeom>
          <a:noFill/>
        </p:spPr>
        <p:txBody>
          <a:bodyPr wrap="none" rtlCol="0">
            <a:spAutoFit/>
          </a:bodyPr>
          <a:lstStyle/>
          <a:p>
            <a:pPr>
              <a:lnSpc>
                <a:spcPts val="1600"/>
              </a:lnSpc>
            </a:pPr>
            <a:r>
              <a:rPr lang="en-US" sz="700" b="1" spc="100" baseline="0" dirty="0">
                <a:gradFill flip="none" rotWithShape="1">
                  <a:gsLst>
                    <a:gs pos="0">
                      <a:srgbClr val="35538D"/>
                    </a:gs>
                    <a:gs pos="34000">
                      <a:srgbClr val="35538D"/>
                    </a:gs>
                    <a:gs pos="69000">
                      <a:srgbClr val="35538D"/>
                    </a:gs>
                    <a:gs pos="97000">
                      <a:srgbClr val="35538D"/>
                    </a:gs>
                  </a:gsLst>
                  <a:path path="circle">
                    <a:fillToRect l="100000" t="100000"/>
                  </a:path>
                  <a:tileRect r="-100000" b="-100000"/>
                </a:gradFill>
                <a:latin typeface="Arial" charset="0"/>
                <a:ea typeface="Arial" charset="0"/>
                <a:cs typeface="Arial" charset="0"/>
              </a:rPr>
              <a:t>PROSPECT MEDICAL HOLDINGS</a:t>
            </a:r>
          </a:p>
        </p:txBody>
      </p:sp>
      <p:cxnSp>
        <p:nvCxnSpPr>
          <p:cNvPr id="11" name="Straight Connector 10"/>
          <p:cNvCxnSpPr/>
          <p:nvPr userDrawn="1"/>
        </p:nvCxnSpPr>
        <p:spPr>
          <a:xfrm>
            <a:off x="394494" y="424712"/>
            <a:ext cx="1715660" cy="604"/>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mage without Tex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95288" y="1003300"/>
            <a:ext cx="8356600" cy="5000625"/>
          </a:xfrm>
        </p:spPr>
        <p:txBody>
          <a:bodyPr/>
          <a:lstStyle>
            <a:lvl1pPr>
              <a:defRPr baseline="0"/>
            </a:lvl1pPr>
          </a:lstStyle>
          <a:p>
            <a:r>
              <a:rPr lang="en-US" dirty="0"/>
              <a:t>Drag picture to placeholder or click icon to add</a:t>
            </a:r>
          </a:p>
        </p:txBody>
      </p:sp>
      <p:sp>
        <p:nvSpPr>
          <p:cNvPr id="3" name="Footer Placeholder 2"/>
          <p:cNvSpPr>
            <a:spLocks noGrp="1"/>
          </p:cNvSpPr>
          <p:nvPr>
            <p:ph type="ftr" sz="quarter" idx="11"/>
          </p:nvPr>
        </p:nvSpPr>
        <p:spPr>
          <a:xfrm>
            <a:off x="5683373" y="6284229"/>
            <a:ext cx="1756518" cy="365125"/>
          </a:xfrm>
        </p:spPr>
        <p:txBody>
          <a:bodyPr/>
          <a:lstStyle/>
          <a:p>
            <a:r>
              <a:rPr lang="en-US" spc="50" dirty="0">
                <a:gradFill flip="none" rotWithShape="1">
                  <a:gsLst>
                    <a:gs pos="0">
                      <a:schemeClr val="tx2">
                        <a:lumMod val="10000"/>
                      </a:schemeClr>
                    </a:gs>
                    <a:gs pos="23000">
                      <a:schemeClr val="tx2">
                        <a:lumMod val="10000"/>
                      </a:schemeClr>
                    </a:gs>
                    <a:gs pos="69000">
                      <a:schemeClr val="tx2">
                        <a:lumMod val="10000"/>
                      </a:schemeClr>
                    </a:gs>
                    <a:gs pos="97000">
                      <a:schemeClr val="tx2">
                        <a:lumMod val="10000"/>
                      </a:schemeClr>
                    </a:gs>
                  </a:gsLst>
                  <a:path path="circle">
                    <a:fillToRect l="50000" t="50000" r="50000" b="50000"/>
                  </a:path>
                  <a:tileRect/>
                </a:gradFill>
                <a:latin typeface="Tahoma" charset="0"/>
                <a:ea typeface="Tahoma" charset="0"/>
                <a:cs typeface="Tahoma" charset="0"/>
              </a:rPr>
              <a:t>Proprietary and Confidential | </a:t>
            </a:r>
          </a:p>
        </p:txBody>
      </p:sp>
      <p:sp>
        <p:nvSpPr>
          <p:cNvPr id="6" name="TextBox 5"/>
          <p:cNvSpPr txBox="1"/>
          <p:nvPr userDrawn="1"/>
        </p:nvSpPr>
        <p:spPr>
          <a:xfrm>
            <a:off x="312497" y="424712"/>
            <a:ext cx="1927131" cy="266676"/>
          </a:xfrm>
          <a:prstGeom prst="rect">
            <a:avLst/>
          </a:prstGeom>
          <a:noFill/>
        </p:spPr>
        <p:txBody>
          <a:bodyPr wrap="none" rtlCol="0">
            <a:spAutoFit/>
          </a:bodyPr>
          <a:lstStyle/>
          <a:p>
            <a:pPr>
              <a:lnSpc>
                <a:spcPts val="1600"/>
              </a:lnSpc>
            </a:pPr>
            <a:r>
              <a:rPr lang="en-US" sz="700" b="1" spc="100" baseline="0" dirty="0">
                <a:gradFill flip="none" rotWithShape="1">
                  <a:gsLst>
                    <a:gs pos="0">
                      <a:srgbClr val="35538D"/>
                    </a:gs>
                    <a:gs pos="34000">
                      <a:srgbClr val="35538D"/>
                    </a:gs>
                    <a:gs pos="69000">
                      <a:srgbClr val="35538D"/>
                    </a:gs>
                    <a:gs pos="97000">
                      <a:srgbClr val="35538D"/>
                    </a:gs>
                  </a:gsLst>
                  <a:path path="circle">
                    <a:fillToRect l="100000" t="100000"/>
                  </a:path>
                  <a:tileRect r="-100000" b="-100000"/>
                </a:gradFill>
                <a:latin typeface="Arial" charset="0"/>
                <a:ea typeface="Arial" charset="0"/>
                <a:cs typeface="Arial" charset="0"/>
              </a:rPr>
              <a:t>PROSPECT MEDICAL HOLDINGS</a:t>
            </a:r>
          </a:p>
        </p:txBody>
      </p:sp>
      <p:cxnSp>
        <p:nvCxnSpPr>
          <p:cNvPr id="7" name="Straight Connector 6"/>
          <p:cNvCxnSpPr/>
          <p:nvPr userDrawn="1"/>
        </p:nvCxnSpPr>
        <p:spPr>
          <a:xfrm>
            <a:off x="394494" y="424712"/>
            <a:ext cx="1715660" cy="604"/>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5675060" y="6284229"/>
            <a:ext cx="1756518" cy="365125"/>
          </a:xfrm>
        </p:spPr>
        <p:txBody>
          <a:bodyPr/>
          <a:lstStyle/>
          <a:p>
            <a:r>
              <a:rPr lang="en-US" spc="50" dirty="0">
                <a:gradFill flip="none" rotWithShape="1">
                  <a:gsLst>
                    <a:gs pos="0">
                      <a:schemeClr val="tx2">
                        <a:lumMod val="10000"/>
                      </a:schemeClr>
                    </a:gs>
                    <a:gs pos="23000">
                      <a:schemeClr val="tx2">
                        <a:lumMod val="10000"/>
                      </a:schemeClr>
                    </a:gs>
                    <a:gs pos="69000">
                      <a:schemeClr val="tx2">
                        <a:lumMod val="10000"/>
                      </a:schemeClr>
                    </a:gs>
                    <a:gs pos="97000">
                      <a:schemeClr val="tx2">
                        <a:lumMod val="10000"/>
                      </a:schemeClr>
                    </a:gs>
                  </a:gsLst>
                  <a:path path="circle">
                    <a:fillToRect l="50000" t="50000" r="50000" b="50000"/>
                  </a:path>
                  <a:tileRect/>
                </a:gradFill>
                <a:latin typeface="Tahoma" charset="0"/>
                <a:ea typeface="Tahoma" charset="0"/>
                <a:cs typeface="Tahoma" charset="0"/>
              </a:rPr>
              <a:t>Proprietary and Confidential | </a:t>
            </a:r>
          </a:p>
        </p:txBody>
      </p:sp>
      <p:sp>
        <p:nvSpPr>
          <p:cNvPr id="5" name="TextBox 4"/>
          <p:cNvSpPr txBox="1"/>
          <p:nvPr userDrawn="1"/>
        </p:nvSpPr>
        <p:spPr>
          <a:xfrm>
            <a:off x="312497" y="424712"/>
            <a:ext cx="1927131" cy="266676"/>
          </a:xfrm>
          <a:prstGeom prst="rect">
            <a:avLst/>
          </a:prstGeom>
          <a:noFill/>
        </p:spPr>
        <p:txBody>
          <a:bodyPr wrap="none" rtlCol="0">
            <a:spAutoFit/>
          </a:bodyPr>
          <a:lstStyle/>
          <a:p>
            <a:pPr>
              <a:lnSpc>
                <a:spcPts val="1600"/>
              </a:lnSpc>
            </a:pPr>
            <a:r>
              <a:rPr lang="en-US" sz="700" b="1" spc="100" baseline="0" dirty="0">
                <a:gradFill flip="none" rotWithShape="1">
                  <a:gsLst>
                    <a:gs pos="0">
                      <a:srgbClr val="35538D"/>
                    </a:gs>
                    <a:gs pos="34000">
                      <a:srgbClr val="35538D"/>
                    </a:gs>
                    <a:gs pos="69000">
                      <a:srgbClr val="35538D"/>
                    </a:gs>
                    <a:gs pos="97000">
                      <a:srgbClr val="35538D"/>
                    </a:gs>
                  </a:gsLst>
                  <a:path path="circle">
                    <a:fillToRect l="100000" t="100000"/>
                  </a:path>
                  <a:tileRect r="-100000" b="-100000"/>
                </a:gradFill>
                <a:latin typeface="Arial" charset="0"/>
                <a:ea typeface="Arial" charset="0"/>
                <a:cs typeface="Arial" charset="0"/>
              </a:rPr>
              <a:t>PROSPECT MEDICAL HOLDINGS</a:t>
            </a:r>
          </a:p>
        </p:txBody>
      </p:sp>
      <p:cxnSp>
        <p:nvCxnSpPr>
          <p:cNvPr id="6" name="Straight Connector 5"/>
          <p:cNvCxnSpPr/>
          <p:nvPr userDrawn="1"/>
        </p:nvCxnSpPr>
        <p:spPr>
          <a:xfrm>
            <a:off x="394494" y="424712"/>
            <a:ext cx="1715660" cy="604"/>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561119"/>
            <a:ext cx="7886700" cy="106031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28650" y="1785285"/>
            <a:ext cx="7886700" cy="41874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3"/>
          </p:nvPr>
        </p:nvSpPr>
        <p:spPr>
          <a:xfrm>
            <a:off x="5683373" y="6284229"/>
            <a:ext cx="1174627" cy="365125"/>
          </a:xfrm>
          <a:prstGeom prst="rect">
            <a:avLst/>
          </a:prstGeom>
        </p:spPr>
        <p:txBody>
          <a:bodyPr vert="horz" lIns="91440" tIns="45720" rIns="91440" bIns="45720" rtlCol="0" anchor="ctr"/>
          <a:lstStyle>
            <a:lvl1pPr algn="r">
              <a:defRPr sz="800">
                <a:solidFill>
                  <a:schemeClr val="tx1">
                    <a:tint val="75000"/>
                  </a:schemeClr>
                </a:solidFill>
              </a:defRPr>
            </a:lvl1pPr>
          </a:lstStyle>
          <a:p>
            <a:r>
              <a:rPr lang="en-US" spc="50" dirty="0">
                <a:gradFill flip="none" rotWithShape="1">
                  <a:gsLst>
                    <a:gs pos="0">
                      <a:schemeClr val="tx2">
                        <a:lumMod val="10000"/>
                      </a:schemeClr>
                    </a:gs>
                    <a:gs pos="23000">
                      <a:schemeClr val="tx2">
                        <a:lumMod val="10000"/>
                      </a:schemeClr>
                    </a:gs>
                    <a:gs pos="69000">
                      <a:schemeClr val="tx2">
                        <a:lumMod val="10000"/>
                      </a:schemeClr>
                    </a:gs>
                    <a:gs pos="97000">
                      <a:schemeClr val="tx2">
                        <a:lumMod val="10000"/>
                      </a:schemeClr>
                    </a:gs>
                  </a:gsLst>
                  <a:path path="circle">
                    <a:fillToRect l="50000" t="50000" r="50000" b="50000"/>
                  </a:path>
                  <a:tileRect/>
                </a:gradFill>
                <a:latin typeface="Tahoma" charset="0"/>
                <a:ea typeface="Tahoma" charset="0"/>
                <a:cs typeface="Tahoma" charset="0"/>
              </a:rPr>
              <a:t>| </a:t>
            </a:r>
          </a:p>
        </p:txBody>
      </p:sp>
      <p:sp>
        <p:nvSpPr>
          <p:cNvPr id="5" name="Slide Number Placeholder 4">
            <a:extLst>
              <a:ext uri="{FF2B5EF4-FFF2-40B4-BE49-F238E27FC236}">
                <a16:creationId xmlns:a16="http://schemas.microsoft.com/office/drawing/2014/main" id="{1725222B-ED50-426A-A65C-822954CD15AA}"/>
              </a:ext>
            </a:extLst>
          </p:cNvPr>
          <p:cNvSpPr>
            <a:spLocks noGrp="1"/>
          </p:cNvSpPr>
          <p:nvPr>
            <p:ph type="sldNum" sz="quarter" idx="4"/>
          </p:nvPr>
        </p:nvSpPr>
        <p:spPr>
          <a:xfrm>
            <a:off x="6457950" y="6136623"/>
            <a:ext cx="134043" cy="512732"/>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53746024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4" r:id="rId5"/>
    <p:sldLayoutId id="2147483685" r:id="rId6"/>
    <p:sldLayoutId id="2147483687" r:id="rId7"/>
    <p:sldLayoutId id="2147483686" r:id="rId8"/>
    <p:sldLayoutId id="2147483683" r:id="rId9"/>
    <p:sldLayoutId id="2147483688" r:id="rId10"/>
  </p:sldLayoutIdLst>
  <p:hf hdr="0" dt="0"/>
  <p:txStyles>
    <p:titleStyle>
      <a:lvl1pPr algn="l" defTabSz="914400" rtl="0" eaLnBrk="1" latinLnBrk="0" hangingPunct="1">
        <a:lnSpc>
          <a:spcPct val="80000"/>
        </a:lnSpc>
        <a:spcBef>
          <a:spcPct val="0"/>
        </a:spcBef>
        <a:buNone/>
        <a:defRPr sz="3200" kern="1200" spc="-20" baseline="0">
          <a:gradFill flip="none" rotWithShape="1">
            <a:gsLst>
              <a:gs pos="0">
                <a:schemeClr val="accent1"/>
              </a:gs>
              <a:gs pos="23000">
                <a:schemeClr val="accent1"/>
              </a:gs>
              <a:gs pos="68000">
                <a:schemeClr val="accent1"/>
              </a:gs>
              <a:gs pos="97000">
                <a:schemeClr val="accent1"/>
              </a:gs>
            </a:gsLst>
            <a:path path="circle">
              <a:fillToRect l="50000" t="50000" r="50000" b="50000"/>
            </a:path>
            <a:tileRect/>
          </a:gradFill>
          <a:latin typeface="Calibri Light" charset="0"/>
          <a:ea typeface="+mj-ea"/>
          <a:cs typeface="+mj-cs"/>
        </a:defRPr>
      </a:lvl1pPr>
    </p:titleStyle>
    <p:bodyStyle>
      <a:lvl1pPr marL="0" indent="0" algn="l" defTabSz="914400" rtl="0" eaLnBrk="1" latinLnBrk="0" hangingPunct="1">
        <a:lnSpc>
          <a:spcPct val="100000"/>
        </a:lnSpc>
        <a:spcBef>
          <a:spcPts val="0"/>
        </a:spcBef>
        <a:spcAft>
          <a:spcPts val="800"/>
        </a:spcAft>
        <a:buFontTx/>
        <a:buNone/>
        <a:defRPr sz="1800" b="1" i="0" kern="1200" spc="0" baseline="0">
          <a:gradFill>
            <a:gsLst>
              <a:gs pos="0">
                <a:schemeClr val="accent3">
                  <a:lumMod val="75000"/>
                </a:schemeClr>
              </a:gs>
              <a:gs pos="23000">
                <a:schemeClr val="accent3">
                  <a:lumMod val="75000"/>
                </a:schemeClr>
              </a:gs>
              <a:gs pos="69000">
                <a:schemeClr val="accent3">
                  <a:lumMod val="75000"/>
                </a:schemeClr>
              </a:gs>
              <a:gs pos="97000">
                <a:schemeClr val="accent3">
                  <a:lumMod val="75000"/>
                </a:schemeClr>
              </a:gs>
            </a:gsLst>
            <a:path path="circle">
              <a:fillToRect l="50000" t="50000" r="50000" b="50000"/>
            </a:path>
          </a:gradFill>
          <a:latin typeface="Calibri" charset="0"/>
          <a:ea typeface="Calibri" charset="0"/>
          <a:cs typeface="Calibri" charset="0"/>
        </a:defRPr>
      </a:lvl1pPr>
      <a:lvl2pPr marL="137160" indent="-137160" algn="l" defTabSz="914400" rtl="0" eaLnBrk="1" latinLnBrk="0" hangingPunct="1">
        <a:lnSpc>
          <a:spcPct val="100000"/>
        </a:lnSpc>
        <a:spcBef>
          <a:spcPts val="0"/>
        </a:spcBef>
        <a:spcAft>
          <a:spcPts val="800"/>
        </a:spcAft>
        <a:buClr>
          <a:schemeClr val="accent3">
            <a:lumMod val="75000"/>
          </a:schemeClr>
        </a:buClr>
        <a:buFont typeface="Arial" panose="020B0604020202020204" pitchFamily="34" charset="0"/>
        <a:buChar char="•"/>
        <a:defRPr sz="1500" b="0" i="0" kern="1200" spc="0" baseline="0">
          <a:gradFill>
            <a:gsLst>
              <a:gs pos="0">
                <a:schemeClr val="bg2">
                  <a:lumMod val="50000"/>
                </a:schemeClr>
              </a:gs>
              <a:gs pos="23000">
                <a:schemeClr val="bg2">
                  <a:lumMod val="50000"/>
                </a:schemeClr>
              </a:gs>
              <a:gs pos="69000">
                <a:schemeClr val="bg2">
                  <a:lumMod val="50000"/>
                </a:schemeClr>
              </a:gs>
              <a:gs pos="97000">
                <a:schemeClr val="bg2">
                  <a:lumMod val="50000"/>
                </a:schemeClr>
              </a:gs>
            </a:gsLst>
            <a:path path="circle">
              <a:fillToRect l="50000" t="50000" r="50000" b="50000"/>
            </a:path>
          </a:gradFill>
          <a:latin typeface="Calibri" charset="0"/>
          <a:ea typeface="Calibri" charset="0"/>
          <a:cs typeface="Calibri" charset="0"/>
        </a:defRPr>
      </a:lvl2pPr>
      <a:lvl3pPr marL="274320" indent="-137160" algn="l" defTabSz="914400" rtl="0" eaLnBrk="1" latinLnBrk="0" hangingPunct="1">
        <a:lnSpc>
          <a:spcPct val="100000"/>
        </a:lnSpc>
        <a:spcBef>
          <a:spcPts val="0"/>
        </a:spcBef>
        <a:spcAft>
          <a:spcPts val="800"/>
        </a:spcAft>
        <a:buClr>
          <a:schemeClr val="bg1">
            <a:lumMod val="75000"/>
          </a:schemeClr>
        </a:buClr>
        <a:buFont typeface="LucidaGrande" charset="0"/>
        <a:buChar char="-"/>
        <a:defRPr sz="1500" b="0" i="0" kern="1200" spc="0" baseline="0">
          <a:gradFill>
            <a:gsLst>
              <a:gs pos="0">
                <a:schemeClr val="bg2">
                  <a:lumMod val="50000"/>
                </a:schemeClr>
              </a:gs>
              <a:gs pos="23000">
                <a:schemeClr val="bg2">
                  <a:lumMod val="50000"/>
                </a:schemeClr>
              </a:gs>
              <a:gs pos="69000">
                <a:schemeClr val="bg2">
                  <a:lumMod val="50000"/>
                </a:schemeClr>
              </a:gs>
              <a:gs pos="97000">
                <a:schemeClr val="bg2">
                  <a:lumMod val="50000"/>
                </a:schemeClr>
              </a:gs>
            </a:gsLst>
            <a:path path="circle">
              <a:fillToRect l="50000" t="50000" r="50000" b="50000"/>
            </a:path>
          </a:gradFill>
          <a:latin typeface="Calibri" charset="0"/>
          <a:ea typeface="Calibri" charset="0"/>
          <a:cs typeface="Calibri" charset="0"/>
        </a:defRPr>
      </a:lvl3pPr>
      <a:lvl4pPr marL="411480" indent="-137160" algn="l" defTabSz="914400" rtl="0" eaLnBrk="1" latinLnBrk="0" hangingPunct="1">
        <a:lnSpc>
          <a:spcPct val="100000"/>
        </a:lnSpc>
        <a:spcBef>
          <a:spcPts val="0"/>
        </a:spcBef>
        <a:spcAft>
          <a:spcPts val="800"/>
        </a:spcAft>
        <a:buClr>
          <a:schemeClr val="bg1">
            <a:lumMod val="65000"/>
          </a:schemeClr>
        </a:buClr>
        <a:buFont typeface="LucidaGrande" charset="0"/>
        <a:buChar char="▪︎"/>
        <a:defRPr sz="1500" b="0" i="0" kern="1200" spc="0" baseline="0">
          <a:gradFill>
            <a:gsLst>
              <a:gs pos="0">
                <a:schemeClr val="bg2">
                  <a:lumMod val="50000"/>
                </a:schemeClr>
              </a:gs>
              <a:gs pos="23000">
                <a:schemeClr val="bg2">
                  <a:lumMod val="50000"/>
                </a:schemeClr>
              </a:gs>
              <a:gs pos="69000">
                <a:schemeClr val="bg2">
                  <a:lumMod val="50000"/>
                </a:schemeClr>
              </a:gs>
              <a:gs pos="97000">
                <a:schemeClr val="bg2">
                  <a:lumMod val="50000"/>
                </a:schemeClr>
              </a:gs>
            </a:gsLst>
            <a:path path="circle">
              <a:fillToRect l="50000" t="50000" r="50000" b="50000"/>
            </a:path>
          </a:gradFill>
          <a:latin typeface="Calibri" charset="0"/>
          <a:ea typeface="Calibri" charset="0"/>
          <a:cs typeface="Calibri" charset="0"/>
        </a:defRPr>
      </a:lvl4pPr>
      <a:lvl5pPr marL="548640" indent="-137160" algn="l" defTabSz="914400" rtl="0" eaLnBrk="1" latinLnBrk="0" hangingPunct="1">
        <a:lnSpc>
          <a:spcPct val="100000"/>
        </a:lnSpc>
        <a:spcBef>
          <a:spcPts val="0"/>
        </a:spcBef>
        <a:spcAft>
          <a:spcPts val="800"/>
        </a:spcAft>
        <a:buClr>
          <a:schemeClr val="bg1">
            <a:lumMod val="75000"/>
          </a:schemeClr>
        </a:buClr>
        <a:buFont typeface="LucidaGrande" charset="0"/>
        <a:buChar char="‣"/>
        <a:defRPr sz="1500" b="0" i="0" kern="1200" spc="0" baseline="0">
          <a:gradFill>
            <a:gsLst>
              <a:gs pos="0">
                <a:schemeClr val="bg2">
                  <a:lumMod val="50000"/>
                </a:schemeClr>
              </a:gs>
              <a:gs pos="23000">
                <a:schemeClr val="bg2">
                  <a:lumMod val="50000"/>
                </a:schemeClr>
              </a:gs>
              <a:gs pos="69000">
                <a:schemeClr val="bg2">
                  <a:lumMod val="50000"/>
                </a:schemeClr>
              </a:gs>
              <a:gs pos="97000">
                <a:schemeClr val="bg2">
                  <a:lumMod val="50000"/>
                </a:schemeClr>
              </a:gs>
            </a:gsLst>
            <a:path path="circle">
              <a:fillToRect l="50000" t="50000" r="50000" b="50000"/>
            </a:path>
          </a:gradFill>
          <a:latin typeface="Calibri" charset="0"/>
          <a:ea typeface="Calibri" charset="0"/>
          <a:cs typeface="Calibri"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eg"/><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technofaq.org/posts/2019/08/hassle-free-transfer-of-large-files/" TargetMode="External"/><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7.jpeg"/><Relationship Id="rId1" Type="http://schemas.openxmlformats.org/officeDocument/2006/relationships/slideLayout" Target="../slideLayouts/slideLayout10.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eg"/><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hyperlink" Target="https://www.pagepressjournals.org/index.php/bam/article/view/8456"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hyperlink" Target="https://pmh.policytech.com/docview/?docid=76" TargetMode="External"/><Relationship Id="rId2" Type="http://schemas.openxmlformats.org/officeDocument/2006/relationships/image" Target="../media/image1.jpeg"/><Relationship Id="rId1" Type="http://schemas.openxmlformats.org/officeDocument/2006/relationships/slideLayout" Target="../slideLayouts/slideLayout5.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hyperlink" Target="https://pressbooks.bccampus.ca/esm1/chapter/chapter-1/"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pmh.policytech.com/docview/?docid=91" TargetMode="External"/><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5.xml"/><Relationship Id="rId4" Type="http://schemas.openxmlformats.org/officeDocument/2006/relationships/hyperlink" Target="http://www.infirmiers.com/profession-infirmiere/cooperations-interprofessionnelles/quand-hospitaliers-et-idel-unissent-pour-patient.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hyperlink" Target="https://www.flickr.com/photos/purpleslog/2870448198/"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hyperlink" Target="http://geekdoctor.blogspot.com/2015_12_01_archive.html"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B96C2C-041D-451E-8A8B-F955422C06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714" y="417443"/>
            <a:ext cx="2221337" cy="487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EF2674E6-1B45-4808-B950-9346E0ACF353}"/>
              </a:ext>
            </a:extLst>
          </p:cNvPr>
          <p:cNvSpPr>
            <a:spLocks noGrp="1"/>
          </p:cNvSpPr>
          <p:nvPr>
            <p:ph type="ctrTitle"/>
          </p:nvPr>
        </p:nvSpPr>
        <p:spPr>
          <a:xfrm>
            <a:off x="755650" y="1738313"/>
            <a:ext cx="7484110" cy="2714625"/>
          </a:xfrm>
        </p:spPr>
        <p:txBody>
          <a:bodyPr>
            <a:normAutofit/>
          </a:bodyPr>
          <a:lstStyle/>
          <a:p>
            <a:r>
              <a:rPr lang="en-US" sz="3600" b="1" dirty="0">
                <a:latin typeface="Calibri Light"/>
                <a:cs typeface="Calibri Light"/>
              </a:rPr>
              <a:t>Prospect Medical IT Security Awareness:</a:t>
            </a:r>
            <a:br>
              <a:rPr lang="en-US" sz="3600" b="1" dirty="0">
                <a:latin typeface="Calibri Light"/>
                <a:cs typeface="Calibri Light"/>
              </a:rPr>
            </a:br>
            <a:r>
              <a:rPr lang="en-US" sz="3600" b="1" dirty="0">
                <a:latin typeface="Calibri Light"/>
                <a:cs typeface="Calibri Light"/>
              </a:rPr>
              <a:t>Practical Tips to Protect Sensitive Data</a:t>
            </a:r>
            <a:endParaRPr lang="en-US" sz="3600" dirty="0"/>
          </a:p>
        </p:txBody>
      </p:sp>
    </p:spTree>
    <p:extLst>
      <p:ext uri="{BB962C8B-B14F-4D97-AF65-F5344CB8AC3E}">
        <p14:creationId xmlns:p14="http://schemas.microsoft.com/office/powerpoint/2010/main" val="26603764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268122BD-FA9B-40EF-A5C0-9007BED0B9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714" y="417443"/>
            <a:ext cx="2221337" cy="487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C3629709-C3D6-48DC-929C-66D2B4DFC8A1}"/>
              </a:ext>
            </a:extLst>
          </p:cNvPr>
          <p:cNvSpPr>
            <a:spLocks noGrp="1"/>
          </p:cNvSpPr>
          <p:nvPr>
            <p:ph type="title"/>
          </p:nvPr>
        </p:nvSpPr>
        <p:spPr>
          <a:xfrm>
            <a:off x="2834737" y="-53098"/>
            <a:ext cx="5344063" cy="1060312"/>
          </a:xfrm>
        </p:spPr>
        <p:txBody>
          <a:bodyPr>
            <a:normAutofit/>
          </a:bodyPr>
          <a:lstStyle/>
          <a:p>
            <a:r>
              <a:rPr lang="en-US" dirty="0">
                <a:latin typeface="Calibri Light"/>
                <a:cs typeface="Calibri Light"/>
              </a:rPr>
              <a:t>Use MFA To Access Systems</a:t>
            </a:r>
            <a:endParaRPr lang="en-US" sz="3000" dirty="0"/>
          </a:p>
        </p:txBody>
      </p:sp>
      <p:sp>
        <p:nvSpPr>
          <p:cNvPr id="8" name="Content Placeholder 7">
            <a:extLst>
              <a:ext uri="{FF2B5EF4-FFF2-40B4-BE49-F238E27FC236}">
                <a16:creationId xmlns:a16="http://schemas.microsoft.com/office/drawing/2014/main" id="{035ADC91-B2E0-46E1-8BC7-27A2C699943A}"/>
              </a:ext>
            </a:extLst>
          </p:cNvPr>
          <p:cNvSpPr>
            <a:spLocks noGrp="1"/>
          </p:cNvSpPr>
          <p:nvPr>
            <p:ph idx="1"/>
          </p:nvPr>
        </p:nvSpPr>
        <p:spPr>
          <a:xfrm>
            <a:off x="1135011" y="2174026"/>
            <a:ext cx="3725032" cy="4159644"/>
          </a:xfrm>
        </p:spPr>
        <p:txBody>
          <a:bodyPr>
            <a:normAutofit/>
          </a:bodyPr>
          <a:lstStyle/>
          <a:p>
            <a:pPr lvl="0">
              <a:defRPr/>
            </a:pPr>
            <a:endParaRPr kumimoji="0" lang="en-US" sz="1800" b="0" i="0" u="none" strike="noStrike" kern="1200" cap="none" spc="0" normalizeH="0" baseline="0" noProof="0" dirty="0">
              <a:ln>
                <a:noFill/>
              </a:ln>
              <a:solidFill>
                <a:srgbClr val="000000"/>
              </a:solidFill>
              <a:effectLst/>
              <a:uLnTx/>
              <a:uFillTx/>
              <a:latin typeface="Calibri" charset="0"/>
              <a:cs typeface="Calibri" charset="0"/>
            </a:endParaRP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a:cs typeface="Calibri"/>
              </a:rPr>
              <a:t>Prospect Medical </a:t>
            </a:r>
            <a:r>
              <a:rPr kumimoji="0" lang="en-US" sz="1800" b="0" i="0" u="none" strike="noStrike" kern="1200" cap="none" spc="0" normalizeH="0" baseline="0" noProof="0" dirty="0">
                <a:ln>
                  <a:noFill/>
                </a:ln>
                <a:solidFill>
                  <a:srgbClr val="000000"/>
                </a:solidFill>
                <a:effectLst/>
                <a:uLnTx/>
                <a:uFillTx/>
                <a:latin typeface="Calibri"/>
                <a:cs typeface="Calibri"/>
              </a:rPr>
              <a:t>has two MFA tools</a:t>
            </a:r>
          </a:p>
          <a:p>
            <a:pPr marL="0" marR="0" lvl="0" indent="0" algn="l" defTabSz="914400" rtl="0" eaLnBrk="1" fontAlgn="auto" latinLnBrk="0" hangingPunct="1">
              <a:lnSpc>
                <a:spcPct val="100000"/>
              </a:lnSpc>
              <a:spcBef>
                <a:spcPts val="0"/>
              </a:spcBef>
              <a:spcAft>
                <a:spcPts val="8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cs typeface="Calibri"/>
            </a:endParaRPr>
          </a:p>
          <a:p>
            <a:pPr marL="285750" marR="0" lvl="0" indent="-285750" algn="l" defTabSz="914400" rtl="0" eaLnBrk="1" fontAlgn="auto" latinLnBrk="0" hangingPunct="1">
              <a:lnSpc>
                <a:spcPct val="100000"/>
              </a:lnSpc>
              <a:spcBef>
                <a:spcPts val="0"/>
              </a:spcBef>
              <a:spcAft>
                <a:spcPts val="800"/>
              </a:spcAft>
              <a:buClrTx/>
              <a:buSzTx/>
              <a:buFont typeface="Arial"/>
              <a:buChar char="•"/>
              <a:tabLst/>
              <a:defRPr/>
            </a:pPr>
            <a:r>
              <a:rPr kumimoji="0" lang="en-US" sz="1800" b="0" i="0" u="none" strike="noStrike" kern="1200" cap="none" spc="0" normalizeH="0" baseline="0" noProof="0" dirty="0">
                <a:ln>
                  <a:noFill/>
                </a:ln>
                <a:solidFill>
                  <a:srgbClr val="000000"/>
                </a:solidFill>
                <a:effectLst/>
                <a:uLnTx/>
                <a:uFillTx/>
                <a:latin typeface="Calibri"/>
                <a:cs typeface="Calibri"/>
              </a:rPr>
              <a:t>Microsoft Authenticator- to access Microsoft Office 365</a:t>
            </a:r>
          </a:p>
          <a:p>
            <a:pPr marL="285750" marR="0" lvl="0" indent="-285750" algn="l" defTabSz="914400" rtl="0" eaLnBrk="1" fontAlgn="auto" latinLnBrk="0" hangingPunct="1">
              <a:lnSpc>
                <a:spcPct val="100000"/>
              </a:lnSpc>
              <a:spcBef>
                <a:spcPts val="0"/>
              </a:spcBef>
              <a:spcAft>
                <a:spcPts val="800"/>
              </a:spcAft>
              <a:buClrTx/>
              <a:buSzTx/>
              <a:buFont typeface="Arial"/>
              <a:buChar char="•"/>
              <a:tabLst/>
              <a:defRPr/>
            </a:pPr>
            <a:endParaRPr kumimoji="0" lang="en-US" sz="1800" b="0" i="0" u="none" strike="noStrike" kern="1200" cap="none" spc="0" normalizeH="0" baseline="0" noProof="0" dirty="0">
              <a:ln>
                <a:noFill/>
              </a:ln>
              <a:solidFill>
                <a:srgbClr val="000000"/>
              </a:solidFill>
              <a:effectLst/>
              <a:uLnTx/>
              <a:uFillTx/>
              <a:latin typeface="Calibri"/>
              <a:cs typeface="Calibri"/>
            </a:endParaRPr>
          </a:p>
          <a:p>
            <a:pPr marR="0" lvl="0" algn="l" defTabSz="914400" rtl="0" eaLnBrk="1" fontAlgn="auto" latinLnBrk="0" hangingPunct="1">
              <a:lnSpc>
                <a:spcPct val="100000"/>
              </a:lnSpc>
              <a:spcBef>
                <a:spcPts val="0"/>
              </a:spcBef>
              <a:spcAft>
                <a:spcPts val="800"/>
              </a:spcAft>
              <a:buClrTx/>
              <a:buSzTx/>
              <a:tabLst/>
              <a:defRPr/>
            </a:pPr>
            <a:endParaRPr kumimoji="0" lang="en-US" sz="1800" b="0" i="0" u="none" strike="noStrike" kern="1200" cap="none" spc="0" normalizeH="0" baseline="0" noProof="0" dirty="0">
              <a:ln>
                <a:noFill/>
              </a:ln>
              <a:solidFill>
                <a:srgbClr val="000000"/>
              </a:solidFill>
              <a:effectLst/>
              <a:uLnTx/>
              <a:uFillTx/>
              <a:latin typeface="Calibri"/>
              <a:cs typeface="Calibri"/>
            </a:endParaRPr>
          </a:p>
          <a:p>
            <a:pPr marL="285750" marR="0" lvl="0" indent="-285750" algn="l" defTabSz="914400" rtl="0" eaLnBrk="1" fontAlgn="auto" latinLnBrk="0" hangingPunct="1">
              <a:lnSpc>
                <a:spcPct val="100000"/>
              </a:lnSpc>
              <a:spcBef>
                <a:spcPts val="0"/>
              </a:spcBef>
              <a:spcAft>
                <a:spcPts val="800"/>
              </a:spcAft>
              <a:buClrTx/>
              <a:buSzTx/>
              <a:buFont typeface="Arial"/>
              <a:buChar char="•"/>
              <a:tabLst/>
              <a:defRPr/>
            </a:pPr>
            <a:r>
              <a:rPr kumimoji="0" lang="en-US" sz="1800" b="0" i="0" u="none" strike="noStrike" kern="1200" cap="none" spc="0" normalizeH="0" baseline="0" noProof="0" dirty="0">
                <a:ln>
                  <a:noFill/>
                </a:ln>
                <a:solidFill>
                  <a:srgbClr val="000000"/>
                </a:solidFill>
                <a:effectLst/>
                <a:uLnTx/>
                <a:uFillTx/>
                <a:latin typeface="Calibri"/>
                <a:cs typeface="Calibri"/>
              </a:rPr>
              <a:t>Duo Security - to access Prospect </a:t>
            </a:r>
            <a:r>
              <a:rPr lang="en-US" b="0" dirty="0">
                <a:solidFill>
                  <a:srgbClr val="000000"/>
                </a:solidFill>
                <a:latin typeface="Calibri"/>
                <a:cs typeface="Calibri"/>
              </a:rPr>
              <a:t>resources that have been deemed “more sensitive”</a:t>
            </a:r>
            <a:endParaRPr lang="en-US" b="0" dirty="0">
              <a:solidFill>
                <a:srgbClr val="000000"/>
              </a:solidFill>
            </a:endParaRPr>
          </a:p>
          <a:p>
            <a:endParaRPr lang="en-US" b="0" dirty="0">
              <a:solidFill>
                <a:srgbClr val="000000"/>
              </a:solidFill>
            </a:endParaRPr>
          </a:p>
        </p:txBody>
      </p:sp>
      <p:pic>
        <p:nvPicPr>
          <p:cNvPr id="11" name="Picture 10">
            <a:extLst>
              <a:ext uri="{FF2B5EF4-FFF2-40B4-BE49-F238E27FC236}">
                <a16:creationId xmlns:a16="http://schemas.microsoft.com/office/drawing/2014/main" id="{BC23EF2B-A76E-4966-B0F2-B506AA81794F}"/>
              </a:ext>
            </a:extLst>
          </p:cNvPr>
          <p:cNvPicPr>
            <a:picLocks noChangeAspect="1"/>
          </p:cNvPicPr>
          <p:nvPr/>
        </p:nvPicPr>
        <p:blipFill>
          <a:blip r:embed="rId3"/>
          <a:stretch>
            <a:fillRect/>
          </a:stretch>
        </p:blipFill>
        <p:spPr>
          <a:xfrm>
            <a:off x="5165991" y="3280983"/>
            <a:ext cx="993734" cy="518205"/>
          </a:xfrm>
          <a:prstGeom prst="rect">
            <a:avLst/>
          </a:prstGeom>
        </p:spPr>
      </p:pic>
      <p:pic>
        <p:nvPicPr>
          <p:cNvPr id="13" name="Picture 12">
            <a:extLst>
              <a:ext uri="{FF2B5EF4-FFF2-40B4-BE49-F238E27FC236}">
                <a16:creationId xmlns:a16="http://schemas.microsoft.com/office/drawing/2014/main" id="{C94ED14A-ED97-4C19-8604-C3E78E9BBA89}"/>
              </a:ext>
            </a:extLst>
          </p:cNvPr>
          <p:cNvPicPr>
            <a:picLocks noChangeAspect="1"/>
          </p:cNvPicPr>
          <p:nvPr/>
        </p:nvPicPr>
        <p:blipFill>
          <a:blip r:embed="rId4"/>
          <a:stretch>
            <a:fillRect/>
          </a:stretch>
        </p:blipFill>
        <p:spPr>
          <a:xfrm>
            <a:off x="5172087" y="4681414"/>
            <a:ext cx="987638" cy="518205"/>
          </a:xfrm>
          <a:prstGeom prst="rect">
            <a:avLst/>
          </a:prstGeom>
        </p:spPr>
      </p:pic>
      <p:sp>
        <p:nvSpPr>
          <p:cNvPr id="2" name="Rectangle 1">
            <a:extLst>
              <a:ext uri="{FF2B5EF4-FFF2-40B4-BE49-F238E27FC236}">
                <a16:creationId xmlns:a16="http://schemas.microsoft.com/office/drawing/2014/main" id="{BBDAA794-3E95-48B3-816B-537F510AF6B1}"/>
              </a:ext>
            </a:extLst>
          </p:cNvPr>
          <p:cNvSpPr/>
          <p:nvPr/>
        </p:nvSpPr>
        <p:spPr>
          <a:xfrm>
            <a:off x="522910" y="1125514"/>
            <a:ext cx="7877366" cy="1025922"/>
          </a:xfrm>
          <a:prstGeom prst="rect">
            <a:avLst/>
          </a:prstGeom>
        </p:spPr>
        <p:txBody>
          <a:bodyPr wrap="square">
            <a:spAutoFit/>
          </a:bodyPr>
          <a:lstStyle/>
          <a:p>
            <a:pPr lvl="0" algn="ctr">
              <a:spcAft>
                <a:spcPts val="800"/>
              </a:spcAft>
              <a:defRPr/>
            </a:pPr>
            <a:r>
              <a:rPr lang="en-US" b="1" dirty="0">
                <a:solidFill>
                  <a:srgbClr val="000000"/>
                </a:solidFill>
                <a:cs typeface="Calibri"/>
              </a:rPr>
              <a:t>MULTI-FACTOR AUTHENTICATION (MFA)</a:t>
            </a:r>
          </a:p>
          <a:p>
            <a:pPr lvl="0" algn="ctr">
              <a:defRPr/>
            </a:pPr>
            <a:r>
              <a:rPr lang="en-US" dirty="0">
                <a:solidFill>
                  <a:srgbClr val="002060"/>
                </a:solidFill>
              </a:rPr>
              <a:t>Adds a layer of security by requiring you to provide two or more credentials in order to authenticate your identity, such as a token, numerical code, or biometric. </a:t>
            </a:r>
          </a:p>
        </p:txBody>
      </p:sp>
      <p:sp>
        <p:nvSpPr>
          <p:cNvPr id="3" name="Rectangle 2">
            <a:extLst>
              <a:ext uri="{FF2B5EF4-FFF2-40B4-BE49-F238E27FC236}">
                <a16:creationId xmlns:a16="http://schemas.microsoft.com/office/drawing/2014/main" id="{69F410DB-1773-41D7-8674-15F1C489318D}"/>
              </a:ext>
            </a:extLst>
          </p:cNvPr>
          <p:cNvSpPr/>
          <p:nvPr/>
        </p:nvSpPr>
        <p:spPr>
          <a:xfrm>
            <a:off x="743724" y="6317145"/>
            <a:ext cx="7877366" cy="369332"/>
          </a:xfrm>
          <a:prstGeom prst="rect">
            <a:avLst/>
          </a:prstGeom>
        </p:spPr>
        <p:txBody>
          <a:bodyPr wrap="square">
            <a:spAutoFit/>
          </a:bodyPr>
          <a:lstStyle/>
          <a:p>
            <a:pPr lvl="0">
              <a:spcAft>
                <a:spcPts val="800"/>
              </a:spcAft>
              <a:defRPr/>
            </a:pPr>
            <a:r>
              <a:rPr lang="en-US" b="1" dirty="0">
                <a:solidFill>
                  <a:srgbClr val="C00000"/>
                </a:solidFill>
                <a:cs typeface="Calibri"/>
              </a:rPr>
              <a:t>If you are not enrolled in MFA, contact your IT Administrator to sign up!</a:t>
            </a:r>
            <a:endParaRPr lang="en-US" b="1" dirty="0">
              <a:solidFill>
                <a:srgbClr val="C00000"/>
              </a:solidFill>
              <a:latin typeface="Calibri" charset="0"/>
              <a:cs typeface="Calibri" charset="0"/>
            </a:endParaRPr>
          </a:p>
        </p:txBody>
      </p:sp>
      <p:pic>
        <p:nvPicPr>
          <p:cNvPr id="6" name="Picture 5">
            <a:extLst>
              <a:ext uri="{FF2B5EF4-FFF2-40B4-BE49-F238E27FC236}">
                <a16:creationId xmlns:a16="http://schemas.microsoft.com/office/drawing/2014/main" id="{C90B6725-27B6-4ECF-9A51-2B88938982F0}"/>
              </a:ext>
            </a:extLst>
          </p:cNvPr>
          <p:cNvPicPr>
            <a:picLocks noChangeAspect="1"/>
          </p:cNvPicPr>
          <p:nvPr/>
        </p:nvPicPr>
        <p:blipFill>
          <a:blip r:embed="rId5"/>
          <a:stretch>
            <a:fillRect/>
          </a:stretch>
        </p:blipFill>
        <p:spPr>
          <a:xfrm>
            <a:off x="6175899" y="2269736"/>
            <a:ext cx="2194952" cy="1906403"/>
          </a:xfrm>
          <a:prstGeom prst="rect">
            <a:avLst/>
          </a:prstGeom>
          <a:ln w="47625">
            <a:solidFill>
              <a:srgbClr val="35538D"/>
            </a:solidFill>
          </a:ln>
          <a:effectLst>
            <a:outerShdw blurRad="50800" dist="38100" dir="2700000" algn="tl" rotWithShape="0">
              <a:prstClr val="black">
                <a:alpha val="40000"/>
              </a:prstClr>
            </a:outerShdw>
          </a:effectLst>
        </p:spPr>
      </p:pic>
      <p:pic>
        <p:nvPicPr>
          <p:cNvPr id="9" name="Picture 8" descr="Icon&#10;&#10;Description automatically generated">
            <a:extLst>
              <a:ext uri="{FF2B5EF4-FFF2-40B4-BE49-F238E27FC236}">
                <a16:creationId xmlns:a16="http://schemas.microsoft.com/office/drawing/2014/main" id="{4AC2D0FE-1A07-43EF-8B8F-7389C633C01A}"/>
              </a:ext>
            </a:extLst>
          </p:cNvPr>
          <p:cNvPicPr>
            <a:picLocks noChangeAspect="1"/>
          </p:cNvPicPr>
          <p:nvPr/>
        </p:nvPicPr>
        <p:blipFill>
          <a:blip r:embed="rId6"/>
          <a:stretch>
            <a:fillRect/>
          </a:stretch>
        </p:blipFill>
        <p:spPr>
          <a:xfrm>
            <a:off x="6159725" y="4253848"/>
            <a:ext cx="2240551" cy="1600200"/>
          </a:xfrm>
          <a:prstGeom prst="rect">
            <a:avLst/>
          </a:prstGeom>
        </p:spPr>
      </p:pic>
    </p:spTree>
    <p:extLst>
      <p:ext uri="{BB962C8B-B14F-4D97-AF65-F5344CB8AC3E}">
        <p14:creationId xmlns:p14="http://schemas.microsoft.com/office/powerpoint/2010/main" val="3051148770"/>
      </p:ext>
    </p:extLst>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row: Right 6">
            <a:extLst>
              <a:ext uri="{FF2B5EF4-FFF2-40B4-BE49-F238E27FC236}">
                <a16:creationId xmlns:a16="http://schemas.microsoft.com/office/drawing/2014/main" id="{C1D87146-31AA-4E32-B345-5DC8F0AFD996}"/>
              </a:ext>
            </a:extLst>
          </p:cNvPr>
          <p:cNvSpPr/>
          <p:nvPr/>
        </p:nvSpPr>
        <p:spPr>
          <a:xfrm>
            <a:off x="4698849" y="4194034"/>
            <a:ext cx="640381" cy="466326"/>
          </a:xfrm>
          <a:prstGeom prst="rightArrow">
            <a:avLst/>
          </a:prstGeom>
          <a:solidFill>
            <a:srgbClr val="DC1F0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3">
            <a:extLst>
              <a:ext uri="{FF2B5EF4-FFF2-40B4-BE49-F238E27FC236}">
                <a16:creationId xmlns:a16="http://schemas.microsoft.com/office/drawing/2014/main" id="{268122BD-FA9B-40EF-A5C0-9007BED0B9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714" y="417443"/>
            <a:ext cx="2221337" cy="487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7">
            <a:extLst>
              <a:ext uri="{FF2B5EF4-FFF2-40B4-BE49-F238E27FC236}">
                <a16:creationId xmlns:a16="http://schemas.microsoft.com/office/drawing/2014/main" id="{035ADC91-B2E0-46E1-8BC7-27A2C699943A}"/>
              </a:ext>
            </a:extLst>
          </p:cNvPr>
          <p:cNvSpPr>
            <a:spLocks noGrp="1"/>
          </p:cNvSpPr>
          <p:nvPr>
            <p:ph idx="1"/>
          </p:nvPr>
        </p:nvSpPr>
        <p:spPr>
          <a:xfrm>
            <a:off x="382714" y="3451554"/>
            <a:ext cx="4326745" cy="4344012"/>
          </a:xfrm>
        </p:spPr>
        <p:txBody>
          <a:bodyPr>
            <a:normAutofit/>
          </a:bodyPr>
          <a:lstStyle/>
          <a:p>
            <a:endParaRPr lang="en-US" b="0" dirty="0">
              <a:solidFill>
                <a:srgbClr val="000000"/>
              </a:solidFill>
            </a:endParaRPr>
          </a:p>
          <a:p>
            <a:r>
              <a:rPr lang="en-US" b="0" dirty="0">
                <a:solidFill>
                  <a:srgbClr val="000000"/>
                </a:solidFill>
              </a:rPr>
              <a:t>Connecting to the VPN:</a:t>
            </a:r>
          </a:p>
          <a:p>
            <a:pPr marL="342900" indent="-342900">
              <a:buAutoNum type="arabicParenR"/>
            </a:pPr>
            <a:r>
              <a:rPr lang="en-US" b="0" dirty="0">
                <a:solidFill>
                  <a:srgbClr val="000000"/>
                </a:solidFill>
              </a:rPr>
              <a:t>Click on the CISCO icon on your toolbar</a:t>
            </a:r>
          </a:p>
          <a:p>
            <a:pPr marL="342900" indent="-342900">
              <a:buAutoNum type="arabicParenR"/>
            </a:pPr>
            <a:r>
              <a:rPr lang="en-US" b="0" dirty="0">
                <a:solidFill>
                  <a:srgbClr val="000000"/>
                </a:solidFill>
              </a:rPr>
              <a:t>Click connect on Cisco pop-up</a:t>
            </a:r>
          </a:p>
          <a:p>
            <a:pPr marL="342900" indent="-342900">
              <a:buAutoNum type="arabicParenR"/>
            </a:pPr>
            <a:r>
              <a:rPr lang="en-US" b="0" dirty="0">
                <a:solidFill>
                  <a:srgbClr val="000000"/>
                </a:solidFill>
              </a:rPr>
              <a:t>Enter your Microsoft user name and password</a:t>
            </a:r>
          </a:p>
          <a:p>
            <a:pPr marL="342900" indent="-342900">
              <a:buAutoNum type="arabicParenR"/>
            </a:pPr>
            <a:r>
              <a:rPr lang="en-US" b="0" dirty="0">
                <a:solidFill>
                  <a:srgbClr val="000000"/>
                </a:solidFill>
              </a:rPr>
              <a:t>Enter the security code received on  your secondary device</a:t>
            </a:r>
          </a:p>
        </p:txBody>
      </p:sp>
      <p:sp>
        <p:nvSpPr>
          <p:cNvPr id="4" name="Title 3">
            <a:extLst>
              <a:ext uri="{FF2B5EF4-FFF2-40B4-BE49-F238E27FC236}">
                <a16:creationId xmlns:a16="http://schemas.microsoft.com/office/drawing/2014/main" id="{C3629709-C3D6-48DC-929C-66D2B4DFC8A1}"/>
              </a:ext>
            </a:extLst>
          </p:cNvPr>
          <p:cNvSpPr>
            <a:spLocks noGrp="1"/>
          </p:cNvSpPr>
          <p:nvPr>
            <p:ph type="title"/>
          </p:nvPr>
        </p:nvSpPr>
        <p:spPr>
          <a:xfrm>
            <a:off x="3367516" y="244533"/>
            <a:ext cx="5703126" cy="1060312"/>
          </a:xfrm>
        </p:spPr>
        <p:txBody>
          <a:bodyPr>
            <a:normAutofit/>
          </a:bodyPr>
          <a:lstStyle/>
          <a:p>
            <a:r>
              <a:rPr kumimoji="0" lang="en-US" sz="3200" i="0" u="none" strike="noStrike" kern="1200" cap="none" spc="-20" normalizeH="0" baseline="0" noProof="0" dirty="0">
                <a:ln>
                  <a:noFill/>
                </a:ln>
                <a:solidFill>
                  <a:srgbClr val="31518C"/>
                </a:solidFill>
                <a:effectLst/>
                <a:uLnTx/>
                <a:uFillTx/>
                <a:latin typeface="Calibri Light"/>
                <a:ea typeface="+mj-ea"/>
                <a:cs typeface="Calibri Light"/>
              </a:rPr>
              <a:t>Access Systems Remotely </a:t>
            </a:r>
            <a:r>
              <a:rPr lang="en-US" dirty="0">
                <a:solidFill>
                  <a:srgbClr val="31518C"/>
                </a:solidFill>
                <a:latin typeface="Calibri Light"/>
                <a:cs typeface="Calibri Light"/>
              </a:rPr>
              <a:t>T</a:t>
            </a:r>
            <a:r>
              <a:rPr kumimoji="0" lang="en-US" sz="3200" i="0" u="none" strike="noStrike" kern="1200" cap="none" spc="-20" normalizeH="0" baseline="0" noProof="0" dirty="0" err="1">
                <a:ln>
                  <a:noFill/>
                </a:ln>
                <a:solidFill>
                  <a:srgbClr val="31518C"/>
                </a:solidFill>
                <a:effectLst/>
                <a:uLnTx/>
                <a:uFillTx/>
                <a:latin typeface="Calibri Light"/>
                <a:ea typeface="+mj-ea"/>
                <a:cs typeface="Calibri Light"/>
              </a:rPr>
              <a:t>hrough</a:t>
            </a:r>
            <a:r>
              <a:rPr kumimoji="0" lang="en-US" sz="3200" i="0" u="none" strike="noStrike" kern="1200" cap="none" spc="-20" normalizeH="0" baseline="0" noProof="0" dirty="0">
                <a:ln>
                  <a:noFill/>
                </a:ln>
                <a:solidFill>
                  <a:srgbClr val="31518C"/>
                </a:solidFill>
                <a:effectLst/>
                <a:uLnTx/>
                <a:uFillTx/>
                <a:latin typeface="Calibri Light"/>
                <a:ea typeface="+mj-ea"/>
                <a:cs typeface="Calibri Light"/>
              </a:rPr>
              <a:t> An Approved VPN</a:t>
            </a:r>
            <a:endParaRPr lang="en-US" sz="3000" dirty="0"/>
          </a:p>
        </p:txBody>
      </p:sp>
      <p:pic>
        <p:nvPicPr>
          <p:cNvPr id="3" name="Picture 2" descr="Icon&#10;&#10;Description automatically generated">
            <a:extLst>
              <a:ext uri="{FF2B5EF4-FFF2-40B4-BE49-F238E27FC236}">
                <a16:creationId xmlns:a16="http://schemas.microsoft.com/office/drawing/2014/main" id="{6B01A173-5051-47A7-AB1B-317434778CCF}"/>
              </a:ext>
            </a:extLst>
          </p:cNvPr>
          <p:cNvPicPr>
            <a:picLocks noChangeAspect="1"/>
          </p:cNvPicPr>
          <p:nvPr/>
        </p:nvPicPr>
        <p:blipFill>
          <a:blip r:embed="rId3"/>
          <a:stretch>
            <a:fillRect/>
          </a:stretch>
        </p:blipFill>
        <p:spPr>
          <a:xfrm>
            <a:off x="6070178" y="4122177"/>
            <a:ext cx="793051" cy="610039"/>
          </a:xfrm>
          <a:prstGeom prst="rect">
            <a:avLst/>
          </a:prstGeom>
        </p:spPr>
      </p:pic>
      <p:sp>
        <p:nvSpPr>
          <p:cNvPr id="2" name="Rectangle 1">
            <a:extLst>
              <a:ext uri="{FF2B5EF4-FFF2-40B4-BE49-F238E27FC236}">
                <a16:creationId xmlns:a16="http://schemas.microsoft.com/office/drawing/2014/main" id="{0EB68055-516C-46B4-AB0A-A9909FEF21FB}"/>
              </a:ext>
            </a:extLst>
          </p:cNvPr>
          <p:cNvSpPr/>
          <p:nvPr/>
        </p:nvSpPr>
        <p:spPr>
          <a:xfrm>
            <a:off x="243840" y="1497170"/>
            <a:ext cx="8636000" cy="1631216"/>
          </a:xfrm>
          <a:prstGeom prst="rect">
            <a:avLst/>
          </a:prstGeom>
        </p:spPr>
        <p:txBody>
          <a:bodyPr wrap="square">
            <a:spAutoFit/>
          </a:bodyPr>
          <a:lstStyle/>
          <a:p>
            <a:pPr lvl="0">
              <a:defRPr/>
            </a:pPr>
            <a:r>
              <a:rPr lang="en-US" sz="2000" dirty="0">
                <a:solidFill>
                  <a:srgbClr val="000000"/>
                </a:solidFill>
              </a:rPr>
              <a:t>A </a:t>
            </a:r>
            <a:r>
              <a:rPr lang="en-US" sz="2000" b="1" dirty="0">
                <a:solidFill>
                  <a:srgbClr val="000000"/>
                </a:solidFill>
              </a:rPr>
              <a:t>Virtual Private Network</a:t>
            </a:r>
            <a:r>
              <a:rPr lang="en-US" sz="2000" dirty="0">
                <a:solidFill>
                  <a:srgbClr val="000000"/>
                </a:solidFill>
              </a:rPr>
              <a:t>, or </a:t>
            </a:r>
            <a:r>
              <a:rPr lang="en-US" sz="2000" b="1" dirty="0">
                <a:solidFill>
                  <a:srgbClr val="000000"/>
                </a:solidFill>
              </a:rPr>
              <a:t>VPN</a:t>
            </a:r>
            <a:r>
              <a:rPr lang="en-US" sz="2000" dirty="0">
                <a:solidFill>
                  <a:srgbClr val="000000"/>
                </a:solidFill>
              </a:rPr>
              <a:t>, creates a secure and private tunnel to access Prospect systems from public internet connections.</a:t>
            </a:r>
          </a:p>
          <a:p>
            <a:pPr lvl="0">
              <a:defRPr/>
            </a:pPr>
            <a:r>
              <a:rPr lang="en-US" sz="2000" dirty="0">
                <a:solidFill>
                  <a:srgbClr val="000000"/>
                </a:solidFill>
              </a:rPr>
              <a:t> </a:t>
            </a:r>
          </a:p>
          <a:p>
            <a:pPr lvl="0">
              <a:defRPr/>
            </a:pPr>
            <a:r>
              <a:rPr lang="en-US" sz="2000" dirty="0">
                <a:solidFill>
                  <a:srgbClr val="000000"/>
                </a:solidFill>
              </a:rPr>
              <a:t>All staff must use Prospect’s approved VPN when accessing Prospect systems remotely (from home or when traveling)</a:t>
            </a:r>
            <a:endParaRPr lang="en-US" sz="2000" dirty="0">
              <a:solidFill>
                <a:srgbClr val="000000"/>
              </a:solidFill>
              <a:cs typeface="Calibri"/>
            </a:endParaRPr>
          </a:p>
        </p:txBody>
      </p:sp>
      <p:pic>
        <p:nvPicPr>
          <p:cNvPr id="9" name="Picture 8">
            <a:extLst>
              <a:ext uri="{FF2B5EF4-FFF2-40B4-BE49-F238E27FC236}">
                <a16:creationId xmlns:a16="http://schemas.microsoft.com/office/drawing/2014/main" id="{95FD09D7-A611-40CE-958E-A54FC4630171}"/>
              </a:ext>
            </a:extLst>
          </p:cNvPr>
          <p:cNvPicPr>
            <a:picLocks noChangeAspect="1"/>
          </p:cNvPicPr>
          <p:nvPr/>
        </p:nvPicPr>
        <p:blipFill>
          <a:blip r:embed="rId4"/>
          <a:stretch>
            <a:fillRect/>
          </a:stretch>
        </p:blipFill>
        <p:spPr>
          <a:xfrm>
            <a:off x="4572000" y="4873257"/>
            <a:ext cx="3667760" cy="1771260"/>
          </a:xfrm>
          <a:prstGeom prst="rect">
            <a:avLst/>
          </a:prstGeom>
        </p:spPr>
      </p:pic>
      <p:sp>
        <p:nvSpPr>
          <p:cNvPr id="10" name="Arrow: Down 9">
            <a:extLst>
              <a:ext uri="{FF2B5EF4-FFF2-40B4-BE49-F238E27FC236}">
                <a16:creationId xmlns:a16="http://schemas.microsoft.com/office/drawing/2014/main" id="{0AF451EA-DE27-45E8-B045-F2AECAD07293}"/>
              </a:ext>
            </a:extLst>
          </p:cNvPr>
          <p:cNvSpPr/>
          <p:nvPr/>
        </p:nvSpPr>
        <p:spPr>
          <a:xfrm>
            <a:off x="7493000" y="4194034"/>
            <a:ext cx="421640" cy="724903"/>
          </a:xfrm>
          <a:prstGeom prst="downArrow">
            <a:avLst/>
          </a:prstGeom>
          <a:solidFill>
            <a:srgbClr val="DC1F0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411673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425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1" nodeType="withEffect">
                                  <p:stCondLst>
                                    <p:cond delay="4250"/>
                                  </p:stCondLst>
                                  <p:childTnLst>
                                    <p:set>
                                      <p:cBhvr>
                                        <p:cTn id="8" dur="1" fill="hold">
                                          <p:stCondLst>
                                            <p:cond delay="0"/>
                                          </p:stCondLst>
                                        </p:cTn>
                                        <p:tgtEl>
                                          <p:spTgt spid="7"/>
                                        </p:tgtEl>
                                        <p:attrNameLst>
                                          <p:attrName>style.visibility</p:attrName>
                                        </p:attrNameLst>
                                      </p:cBhvr>
                                      <p:to>
                                        <p:strVal val="visible"/>
                                      </p:to>
                                    </p:set>
                                  </p:childTnLst>
                                </p:cTn>
                              </p:par>
                              <p:par>
                                <p:cTn id="9" presetID="63" presetClass="path" presetSubtype="0" accel="50000" decel="50000" fill="hold" grpId="0" nodeType="withEffect">
                                  <p:stCondLst>
                                    <p:cond delay="4250"/>
                                  </p:stCondLst>
                                  <p:childTnLst>
                                    <p:animMotion origin="layout" path="M -0.0217 -0.01829 L 0.07171 -0.01296 " pathEditMode="relative" rAng="0" ptsTypes="AA">
                                      <p:cBhvr>
                                        <p:cTn id="10" dur="2000" fill="hold"/>
                                        <p:tgtEl>
                                          <p:spTgt spid="7"/>
                                        </p:tgtEl>
                                        <p:attrNameLst>
                                          <p:attrName>ppt_x</p:attrName>
                                          <p:attrName>ppt_y</p:attrName>
                                        </p:attrNameLst>
                                      </p:cBhvr>
                                      <p:rCtr x="4670" y="255"/>
                                    </p:animMotion>
                                  </p:childTnLst>
                                </p:cTn>
                              </p:par>
                            </p:childTnLst>
                          </p:cTn>
                        </p:par>
                        <p:par>
                          <p:cTn id="11" fill="hold">
                            <p:stCondLst>
                              <p:cond delay="6250"/>
                            </p:stCondLst>
                            <p:childTnLst>
                              <p:par>
                                <p:cTn id="12" presetID="1" presetClass="entr" presetSubtype="0" fill="hold" nodeType="afterEffect">
                                  <p:stCondLst>
                                    <p:cond delay="2000"/>
                                  </p:stCondLst>
                                  <p:childTnLst>
                                    <p:set>
                                      <p:cBhvr>
                                        <p:cTn id="13" dur="1" fill="hold">
                                          <p:stCondLst>
                                            <p:cond delay="0"/>
                                          </p:stCondLst>
                                        </p:cTn>
                                        <p:tgtEl>
                                          <p:spTgt spid="9"/>
                                        </p:tgtEl>
                                        <p:attrNameLst>
                                          <p:attrName>style.visibility</p:attrName>
                                        </p:attrNameLst>
                                      </p:cBhvr>
                                      <p:to>
                                        <p:strVal val="visible"/>
                                      </p:to>
                                    </p:set>
                                  </p:childTnLst>
                                </p:cTn>
                              </p:par>
                              <p:par>
                                <p:cTn id="14" presetID="1" presetClass="entr" presetSubtype="0" fill="hold" grpId="0" nodeType="withEffect">
                                  <p:stCondLst>
                                    <p:cond delay="2000"/>
                                  </p:stCondLst>
                                  <p:childTnLst>
                                    <p:set>
                                      <p:cBhvr>
                                        <p:cTn id="15" dur="1" fill="hold">
                                          <p:stCondLst>
                                            <p:cond delay="0"/>
                                          </p:stCondLst>
                                        </p:cTn>
                                        <p:tgtEl>
                                          <p:spTgt spid="10"/>
                                        </p:tgtEl>
                                        <p:attrNameLst>
                                          <p:attrName>style.visibility</p:attrName>
                                        </p:attrNameLst>
                                      </p:cBhvr>
                                      <p:to>
                                        <p:strVal val="visible"/>
                                      </p:to>
                                    </p:set>
                                  </p:childTnLst>
                                </p:cTn>
                              </p:par>
                            </p:childTnLst>
                          </p:cTn>
                        </p:par>
                        <p:par>
                          <p:cTn id="16" fill="hold">
                            <p:stCondLst>
                              <p:cond delay="8250"/>
                            </p:stCondLst>
                            <p:childTnLst>
                              <p:par>
                                <p:cTn id="17" presetID="42" presetClass="path" presetSubtype="0" accel="50000" decel="50000" fill="hold" grpId="1" nodeType="afterEffect">
                                  <p:stCondLst>
                                    <p:cond delay="0"/>
                                  </p:stCondLst>
                                  <p:childTnLst>
                                    <p:animMotion origin="layout" path="M -0.00104 -0.04097 L -0.00104 0.11412 " pathEditMode="relative" rAng="0" ptsTypes="AA">
                                      <p:cBhvr>
                                        <p:cTn id="18" dur="2000" fill="hold"/>
                                        <p:tgtEl>
                                          <p:spTgt spid="10"/>
                                        </p:tgtEl>
                                        <p:attrNameLst>
                                          <p:attrName>ppt_x</p:attrName>
                                          <p:attrName>ppt_y</p:attrName>
                                        </p:attrNameLst>
                                      </p:cBhvr>
                                      <p:rCtr x="0" y="77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0" grpId="0" animBg="1"/>
      <p:bldP spid="10"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268122BD-FA9B-40EF-A5C0-9007BED0B9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714" y="417443"/>
            <a:ext cx="2221337" cy="487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3A36942F-2A80-4B5A-9004-BA68EACE9F91}"/>
              </a:ext>
            </a:extLst>
          </p:cNvPr>
          <p:cNvSpPr>
            <a:spLocks noGrp="1"/>
          </p:cNvSpPr>
          <p:nvPr>
            <p:ph idx="11"/>
          </p:nvPr>
        </p:nvSpPr>
        <p:spPr>
          <a:xfrm>
            <a:off x="3592154" y="4692019"/>
            <a:ext cx="1850739" cy="1610880"/>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tx1">
                    <a:lumMod val="75000"/>
                  </a:schemeClr>
                </a:solidFill>
                <a:effectLst/>
                <a:uLnTx/>
                <a:uFillTx/>
                <a:latin typeface="Calibri"/>
                <a:ea typeface="+mn-ea"/>
                <a:cs typeface="Calibri"/>
              </a:rPr>
              <a:t>Devices include: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lumMod val="75000"/>
                  </a:schemeClr>
                </a:solidFill>
                <a:latin typeface="Calibri"/>
                <a:ea typeface="+mn-ea"/>
                <a:cs typeface="Calibri"/>
              </a:rPr>
              <a:t>Workstations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1" i="0" u="none" strike="noStrike" kern="1200" cap="none" spc="0" normalizeH="0" baseline="0" noProof="0" dirty="0">
                <a:ln>
                  <a:noFill/>
                </a:ln>
                <a:solidFill>
                  <a:schemeClr val="tx1">
                    <a:lumMod val="75000"/>
                  </a:schemeClr>
                </a:solidFill>
                <a:effectLst/>
                <a:uLnTx/>
                <a:uFillTx/>
                <a:latin typeface="Calibri"/>
                <a:ea typeface="+mn-ea"/>
                <a:cs typeface="Calibri"/>
              </a:rPr>
              <a:t>Laptops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lumMod val="75000"/>
                  </a:schemeClr>
                </a:solidFill>
                <a:latin typeface="Calibri"/>
                <a:ea typeface="+mn-ea"/>
                <a:cs typeface="Calibri"/>
              </a:rPr>
              <a:t>Tablets</a:t>
            </a:r>
            <a:endParaRPr kumimoji="0" lang="en-US" b="1" i="0" u="none" strike="noStrike" kern="1200" cap="none" spc="0" normalizeH="0" baseline="0" noProof="0" dirty="0">
              <a:ln>
                <a:noFill/>
              </a:ln>
              <a:solidFill>
                <a:schemeClr val="tx1">
                  <a:lumMod val="75000"/>
                </a:schemeClr>
              </a:solidFill>
              <a:effectLst/>
              <a:uLnTx/>
              <a:uFillTx/>
              <a:latin typeface="Calibri"/>
              <a:ea typeface="+mn-ea"/>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b="1" i="0" u="none" strike="noStrike" kern="1200" cap="none" spc="0" normalizeH="0" baseline="0" noProof="0" dirty="0">
                <a:ln>
                  <a:noFill/>
                </a:ln>
                <a:solidFill>
                  <a:schemeClr val="tx1">
                    <a:lumMod val="75000"/>
                  </a:schemeClr>
                </a:solidFill>
                <a:effectLst/>
                <a:uLnTx/>
                <a:uFillTx/>
                <a:latin typeface="Calibri"/>
                <a:ea typeface="+mn-ea"/>
                <a:cs typeface="Calibri"/>
              </a:rPr>
              <a:t>Smartphones</a:t>
            </a:r>
          </a:p>
          <a:p>
            <a:endParaRPr lang="en-US" dirty="0"/>
          </a:p>
        </p:txBody>
      </p:sp>
      <p:sp>
        <p:nvSpPr>
          <p:cNvPr id="11" name="Rectangle 10">
            <a:extLst>
              <a:ext uri="{FF2B5EF4-FFF2-40B4-BE49-F238E27FC236}">
                <a16:creationId xmlns:a16="http://schemas.microsoft.com/office/drawing/2014/main" id="{F18F0D94-D47B-4A22-BAB0-C120D09A0D7A}"/>
              </a:ext>
            </a:extLst>
          </p:cNvPr>
          <p:cNvSpPr/>
          <p:nvPr/>
        </p:nvSpPr>
        <p:spPr>
          <a:xfrm>
            <a:off x="758995" y="1493137"/>
            <a:ext cx="8109379" cy="954107"/>
          </a:xfrm>
          <a:prstGeom prst="rect">
            <a:avLst/>
          </a:prstGeom>
        </p:spPr>
        <p:txBody>
          <a:bodyPr wrap="square">
            <a:spAutoFit/>
          </a:bodyPr>
          <a:lstStyle/>
          <a:p>
            <a:r>
              <a:rPr lang="en-US" sz="2800" dirty="0">
                <a:solidFill>
                  <a:srgbClr val="000000"/>
                </a:solidFill>
                <a:latin typeface="Times New Roman" panose="02020603050405020304" pitchFamily="18" charset="0"/>
                <a:cs typeface="Times New Roman" panose="02020603050405020304" pitchFamily="18" charset="0"/>
              </a:rPr>
              <a:t>Hospital employee’s unencrypted stolen laptop with patient information leads to $1 million settlement</a:t>
            </a:r>
          </a:p>
        </p:txBody>
      </p:sp>
      <p:sp>
        <p:nvSpPr>
          <p:cNvPr id="2" name="Rectangle 1">
            <a:extLst>
              <a:ext uri="{FF2B5EF4-FFF2-40B4-BE49-F238E27FC236}">
                <a16:creationId xmlns:a16="http://schemas.microsoft.com/office/drawing/2014/main" id="{A0F12118-B93A-4B1A-9064-587EB4CC96E9}"/>
              </a:ext>
            </a:extLst>
          </p:cNvPr>
          <p:cNvSpPr>
            <a:spLocks noChangeArrowheads="1"/>
          </p:cNvSpPr>
          <p:nvPr/>
        </p:nvSpPr>
        <p:spPr bwMode="auto">
          <a:xfrm>
            <a:off x="613342" y="2657376"/>
            <a:ext cx="7631234"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tabLst/>
            </a:pPr>
            <a:r>
              <a:rPr kumimoji="0" lang="en-US" altLang="en-US" sz="2800" b="0" i="0" strike="noStrike" cap="none" normalizeH="0" baseline="0" dirty="0">
                <a:ln>
                  <a:noFill/>
                </a:ln>
                <a:solidFill>
                  <a:schemeClr val="tx1">
                    <a:lumMod val="75000"/>
                  </a:schemeClr>
                </a:solidFill>
                <a:effectLst/>
                <a:ea typeface="Calibri" panose="020F0502020204030204" pitchFamily="34" charset="0"/>
                <a:cs typeface="Times New Roman" panose="02020603050405020304" pitchFamily="18" charset="0"/>
              </a:rPr>
              <a:t>Only use Prospect-owned/managed devices to send or store sensitive or proprietary information</a:t>
            </a:r>
          </a:p>
          <a:p>
            <a:pPr marL="0" marR="0" lvl="0" indent="0" algn="ctr" defTabSz="914400" rtl="0" eaLnBrk="0" fontAlgn="base" latinLnBrk="0" hangingPunct="0">
              <a:lnSpc>
                <a:spcPct val="100000"/>
              </a:lnSpc>
              <a:spcBef>
                <a:spcPct val="0"/>
              </a:spcBef>
              <a:spcAft>
                <a:spcPct val="0"/>
              </a:spcAft>
              <a:buClrTx/>
              <a:buSzTx/>
              <a:tabLst/>
            </a:pPr>
            <a:endParaRPr kumimoji="0" lang="en-US" altLang="en-US" sz="1000" b="0" i="0" strike="noStrike" cap="none" normalizeH="0" baseline="0" dirty="0">
              <a:ln>
                <a:noFill/>
              </a:ln>
              <a:solidFill>
                <a:schemeClr val="tx1">
                  <a:lumMod val="75000"/>
                </a:schemeClr>
              </a:solidFill>
              <a:effectLst/>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tabLst/>
            </a:pPr>
            <a:r>
              <a:rPr lang="en-US" altLang="en-US" sz="2800" dirty="0">
                <a:solidFill>
                  <a:schemeClr val="tx1">
                    <a:lumMod val="75000"/>
                  </a:schemeClr>
                </a:solidFill>
                <a:cs typeface="Times New Roman" panose="02020603050405020304" pitchFamily="18" charset="0"/>
              </a:rPr>
              <a:t>Prospect devices include encryption                         to protect sensitive data</a:t>
            </a:r>
            <a:endParaRPr kumimoji="0" lang="en-US" altLang="en-US" sz="2800" b="0" i="0" strike="noStrike" cap="none" normalizeH="0" baseline="0" dirty="0">
              <a:ln>
                <a:noFill/>
              </a:ln>
              <a:solidFill>
                <a:schemeClr val="tx1">
                  <a:lumMod val="75000"/>
                </a:schemeClr>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 name="TextBox 19">
            <a:extLst>
              <a:ext uri="{FF2B5EF4-FFF2-40B4-BE49-F238E27FC236}">
                <a16:creationId xmlns:a16="http://schemas.microsoft.com/office/drawing/2014/main" id="{87218B9D-4A4E-47ED-8FC6-D8AF211C4F45}"/>
              </a:ext>
            </a:extLst>
          </p:cNvPr>
          <p:cNvSpPr txBox="1"/>
          <p:nvPr/>
        </p:nvSpPr>
        <p:spPr>
          <a:xfrm>
            <a:off x="3685467" y="886050"/>
            <a:ext cx="7953150" cy="523220"/>
          </a:xfrm>
          <a:prstGeom prst="rect">
            <a:avLst/>
          </a:prstGeom>
          <a:noFill/>
        </p:spPr>
        <p:txBody>
          <a:bodyPr wrap="square" rtlCol="0">
            <a:spAutoFit/>
          </a:bodyPr>
          <a:lstStyle/>
          <a:p>
            <a:r>
              <a:rPr lang="en-US" sz="2800" b="1" i="1" dirty="0">
                <a:solidFill>
                  <a:srgbClr val="000000"/>
                </a:solidFill>
                <a:latin typeface="Times New Roman" panose="02020603050405020304" pitchFamily="18" charset="0"/>
                <a:cs typeface="Times New Roman" panose="02020603050405020304" pitchFamily="18" charset="0"/>
              </a:rPr>
              <a:t>Straight from the Headlines . . .</a:t>
            </a:r>
          </a:p>
        </p:txBody>
      </p:sp>
      <p:sp>
        <p:nvSpPr>
          <p:cNvPr id="21" name="TextBox 20">
            <a:extLst>
              <a:ext uri="{FF2B5EF4-FFF2-40B4-BE49-F238E27FC236}">
                <a16:creationId xmlns:a16="http://schemas.microsoft.com/office/drawing/2014/main" id="{6FC7D0E4-8AD9-4133-BD35-C99E202C43CE}"/>
              </a:ext>
            </a:extLst>
          </p:cNvPr>
          <p:cNvSpPr txBox="1"/>
          <p:nvPr/>
        </p:nvSpPr>
        <p:spPr>
          <a:xfrm>
            <a:off x="1450374" y="6369983"/>
            <a:ext cx="6726620" cy="369332"/>
          </a:xfrm>
          <a:prstGeom prst="rect">
            <a:avLst/>
          </a:prstGeom>
          <a:noFill/>
        </p:spPr>
        <p:txBody>
          <a:bodyPr wrap="square" rtlCol="0">
            <a:spAutoFit/>
          </a:bodyPr>
          <a:lstStyle/>
          <a:p>
            <a:r>
              <a:rPr lang="en-US" b="1" i="1" dirty="0">
                <a:solidFill>
                  <a:schemeClr val="tx2"/>
                </a:solidFill>
              </a:rPr>
              <a:t>Personal devices only may be used to access web-based email</a:t>
            </a:r>
          </a:p>
        </p:txBody>
      </p:sp>
    </p:spTree>
    <p:extLst>
      <p:ext uri="{BB962C8B-B14F-4D97-AF65-F5344CB8AC3E}">
        <p14:creationId xmlns:p14="http://schemas.microsoft.com/office/powerpoint/2010/main" val="518287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200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200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grpId="0" nodeType="withEffect">
                                  <p:stCondLst>
                                    <p:cond delay="20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par>
                                <p:cTn id="20" presetID="10" presetClass="entr" presetSubtype="0" fill="hold" grpId="0" nodeType="withEffect">
                                  <p:stCondLst>
                                    <p:cond delay="200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 presetClass="entr" presetSubtype="0" fill="hold" grpId="0" nodeType="withEffect">
                                  <p:stCondLst>
                                    <p:cond delay="200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D093D8-751D-40F5-81EC-243DE76419C5}"/>
              </a:ext>
            </a:extLst>
          </p:cNvPr>
          <p:cNvSpPr>
            <a:spLocks noGrp="1"/>
          </p:cNvSpPr>
          <p:nvPr>
            <p:ph type="title"/>
          </p:nvPr>
        </p:nvSpPr>
        <p:spPr>
          <a:xfrm>
            <a:off x="1494863" y="561617"/>
            <a:ext cx="7801536" cy="1060312"/>
          </a:xfrm>
        </p:spPr>
        <p:txBody>
          <a:bodyPr anchor="b">
            <a:normAutofit/>
          </a:bodyPr>
          <a:lstStyle/>
          <a:p>
            <a:r>
              <a:rPr lang="en-US" dirty="0"/>
              <a:t>Don’t Store Sensitive Data on Removable Devices</a:t>
            </a:r>
          </a:p>
        </p:txBody>
      </p:sp>
      <p:sp>
        <p:nvSpPr>
          <p:cNvPr id="12" name="Content Placeholder 11">
            <a:extLst>
              <a:ext uri="{FF2B5EF4-FFF2-40B4-BE49-F238E27FC236}">
                <a16:creationId xmlns:a16="http://schemas.microsoft.com/office/drawing/2014/main" id="{9625CB56-785C-4A2A-B5C8-9AA52D125199}"/>
              </a:ext>
            </a:extLst>
          </p:cNvPr>
          <p:cNvSpPr>
            <a:spLocks noGrp="1"/>
          </p:cNvSpPr>
          <p:nvPr>
            <p:ph idx="11"/>
          </p:nvPr>
        </p:nvSpPr>
        <p:spPr>
          <a:xfrm>
            <a:off x="5100319" y="2372650"/>
            <a:ext cx="3586481" cy="1938992"/>
          </a:xfrm>
          <a:prstGeom prst="rect">
            <a:avLst/>
          </a:prstGeom>
        </p:spPr>
        <p:txBody>
          <a:bodyPr wrap="square">
            <a:spAutoFit/>
          </a:bodyPr>
          <a:lstStyle/>
          <a:p>
            <a:r>
              <a:rPr lang="en-US" sz="2400" b="0" dirty="0">
                <a:solidFill>
                  <a:srgbClr val="000000"/>
                </a:solidFill>
                <a:latin typeface="Times New Roman" panose="02020603050405020304" pitchFamily="18" charset="0"/>
                <a:cs typeface="Times New Roman" panose="02020603050405020304" pitchFamily="18" charset="0"/>
              </a:rPr>
              <a:t>Health System fined $3 million for loss of unencrypted flash drive and laptop with patient health information </a:t>
            </a:r>
          </a:p>
        </p:txBody>
      </p:sp>
      <p:pic>
        <p:nvPicPr>
          <p:cNvPr id="20" name="Content Placeholder 19" descr="A picture containing hand&#10;&#10;Description automatically generated">
            <a:extLst>
              <a:ext uri="{FF2B5EF4-FFF2-40B4-BE49-F238E27FC236}">
                <a16:creationId xmlns:a16="http://schemas.microsoft.com/office/drawing/2014/main" id="{A20A1D1B-FB23-4B11-A564-611950DACC70}"/>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4953000" y="4582581"/>
            <a:ext cx="3048000" cy="2033016"/>
          </a:xfrm>
        </p:spPr>
      </p:pic>
      <p:sp>
        <p:nvSpPr>
          <p:cNvPr id="22" name="TextBox 21">
            <a:extLst>
              <a:ext uri="{FF2B5EF4-FFF2-40B4-BE49-F238E27FC236}">
                <a16:creationId xmlns:a16="http://schemas.microsoft.com/office/drawing/2014/main" id="{A78FF4A0-DF64-4AA1-8F71-54AD3D542265}"/>
              </a:ext>
            </a:extLst>
          </p:cNvPr>
          <p:cNvSpPr txBox="1"/>
          <p:nvPr/>
        </p:nvSpPr>
        <p:spPr>
          <a:xfrm>
            <a:off x="4836160" y="1837311"/>
            <a:ext cx="4307839" cy="461665"/>
          </a:xfrm>
          <a:prstGeom prst="rect">
            <a:avLst/>
          </a:prstGeom>
          <a:noFill/>
        </p:spPr>
        <p:txBody>
          <a:bodyPr wrap="square" rtlCol="0">
            <a:spAutoFit/>
          </a:bodyPr>
          <a:lstStyle/>
          <a:p>
            <a:r>
              <a:rPr lang="en-US" sz="2400" b="1" i="1" dirty="0">
                <a:solidFill>
                  <a:srgbClr val="000000"/>
                </a:solidFill>
                <a:latin typeface="Times New Roman" panose="02020603050405020304" pitchFamily="18" charset="0"/>
                <a:cs typeface="Times New Roman" panose="02020603050405020304" pitchFamily="18" charset="0"/>
              </a:rPr>
              <a:t>Straight from the Headlines . . .</a:t>
            </a:r>
          </a:p>
        </p:txBody>
      </p:sp>
      <p:sp>
        <p:nvSpPr>
          <p:cNvPr id="23" name="TextBox 22">
            <a:extLst>
              <a:ext uri="{FF2B5EF4-FFF2-40B4-BE49-F238E27FC236}">
                <a16:creationId xmlns:a16="http://schemas.microsoft.com/office/drawing/2014/main" id="{F14B537F-07E3-4078-BE68-DB0C2609E72E}"/>
              </a:ext>
            </a:extLst>
          </p:cNvPr>
          <p:cNvSpPr txBox="1"/>
          <p:nvPr/>
        </p:nvSpPr>
        <p:spPr>
          <a:xfrm>
            <a:off x="264161" y="1837312"/>
            <a:ext cx="4307839" cy="461665"/>
          </a:xfrm>
          <a:prstGeom prst="rect">
            <a:avLst/>
          </a:prstGeom>
          <a:noFill/>
        </p:spPr>
        <p:txBody>
          <a:bodyPr wrap="square" rtlCol="0">
            <a:spAutoFit/>
          </a:bodyPr>
          <a:lstStyle/>
          <a:p>
            <a:r>
              <a:rPr lang="en-US" sz="2400" b="1" i="1" dirty="0">
                <a:solidFill>
                  <a:srgbClr val="000000"/>
                </a:solidFill>
                <a:latin typeface="Times New Roman" panose="02020603050405020304" pitchFamily="18" charset="0"/>
                <a:cs typeface="Times New Roman" panose="02020603050405020304" pitchFamily="18" charset="0"/>
              </a:rPr>
              <a:t>Risks with Removable Devices</a:t>
            </a:r>
          </a:p>
        </p:txBody>
      </p:sp>
      <p:sp>
        <p:nvSpPr>
          <p:cNvPr id="24" name="Content Placeholder 11">
            <a:extLst>
              <a:ext uri="{FF2B5EF4-FFF2-40B4-BE49-F238E27FC236}">
                <a16:creationId xmlns:a16="http://schemas.microsoft.com/office/drawing/2014/main" id="{3DF86F3C-2337-4257-9CB1-E02B86BF67CA}"/>
              </a:ext>
            </a:extLst>
          </p:cNvPr>
          <p:cNvSpPr txBox="1">
            <a:spLocks/>
          </p:cNvSpPr>
          <p:nvPr/>
        </p:nvSpPr>
        <p:spPr>
          <a:xfrm>
            <a:off x="538479" y="2320442"/>
            <a:ext cx="3149601" cy="461665"/>
          </a:xfrm>
          <a:prstGeom prst="rect">
            <a:avLst/>
          </a:prstGeom>
        </p:spPr>
        <p:txBody>
          <a:bodyPr vert="horz" wrap="square" lIns="91440" tIns="45720" rIns="91440" bIns="45720" rtlCol="0">
            <a:spAutoFit/>
          </a:bodyPr>
          <a:lstStyle>
            <a:lvl1pPr marL="0" indent="0" algn="l" defTabSz="914400" rtl="0" eaLnBrk="1" latinLnBrk="0" hangingPunct="1">
              <a:lnSpc>
                <a:spcPct val="100000"/>
              </a:lnSpc>
              <a:spcBef>
                <a:spcPts val="0"/>
              </a:spcBef>
              <a:spcAft>
                <a:spcPts val="800"/>
              </a:spcAft>
              <a:buFontTx/>
              <a:buNone/>
              <a:defRPr sz="1800" b="1" i="0" kern="1200" spc="0" baseline="0">
                <a:gradFill>
                  <a:gsLst>
                    <a:gs pos="0">
                      <a:schemeClr val="accent3">
                        <a:lumMod val="75000"/>
                      </a:schemeClr>
                    </a:gs>
                    <a:gs pos="23000">
                      <a:schemeClr val="accent3">
                        <a:lumMod val="75000"/>
                      </a:schemeClr>
                    </a:gs>
                    <a:gs pos="69000">
                      <a:schemeClr val="accent3">
                        <a:lumMod val="75000"/>
                      </a:schemeClr>
                    </a:gs>
                    <a:gs pos="97000">
                      <a:schemeClr val="accent3">
                        <a:lumMod val="75000"/>
                      </a:schemeClr>
                    </a:gs>
                  </a:gsLst>
                  <a:path path="circle">
                    <a:fillToRect l="50000" t="50000" r="50000" b="50000"/>
                  </a:path>
                </a:gradFill>
                <a:latin typeface="Calibri" charset="0"/>
                <a:ea typeface="Calibri" charset="0"/>
                <a:cs typeface="Calibri" charset="0"/>
              </a:defRPr>
            </a:lvl1pPr>
            <a:lvl2pPr marL="137160" indent="-137160" algn="l" defTabSz="914400" rtl="0" eaLnBrk="1" latinLnBrk="0" hangingPunct="1">
              <a:lnSpc>
                <a:spcPct val="100000"/>
              </a:lnSpc>
              <a:spcBef>
                <a:spcPts val="0"/>
              </a:spcBef>
              <a:spcAft>
                <a:spcPts val="800"/>
              </a:spcAft>
              <a:buClr>
                <a:schemeClr val="accent3">
                  <a:lumMod val="75000"/>
                </a:schemeClr>
              </a:buClr>
              <a:buFont typeface="Arial" panose="020B0604020202020204" pitchFamily="34" charset="0"/>
              <a:buChar char="•"/>
              <a:defRPr sz="1500" b="0" i="0" kern="1200" spc="0" baseline="0">
                <a:gradFill>
                  <a:gsLst>
                    <a:gs pos="0">
                      <a:schemeClr val="bg2">
                        <a:lumMod val="50000"/>
                      </a:schemeClr>
                    </a:gs>
                    <a:gs pos="23000">
                      <a:schemeClr val="bg2">
                        <a:lumMod val="50000"/>
                      </a:schemeClr>
                    </a:gs>
                    <a:gs pos="69000">
                      <a:schemeClr val="bg2">
                        <a:lumMod val="50000"/>
                      </a:schemeClr>
                    </a:gs>
                    <a:gs pos="97000">
                      <a:schemeClr val="bg2">
                        <a:lumMod val="50000"/>
                      </a:schemeClr>
                    </a:gs>
                  </a:gsLst>
                  <a:path path="circle">
                    <a:fillToRect l="50000" t="50000" r="50000" b="50000"/>
                  </a:path>
                </a:gradFill>
                <a:latin typeface="Calibri" charset="0"/>
                <a:ea typeface="Calibri" charset="0"/>
                <a:cs typeface="Calibri" charset="0"/>
              </a:defRPr>
            </a:lvl2pPr>
            <a:lvl3pPr marL="274320" indent="-137160" algn="l" defTabSz="914400" rtl="0" eaLnBrk="1" latinLnBrk="0" hangingPunct="1">
              <a:lnSpc>
                <a:spcPct val="100000"/>
              </a:lnSpc>
              <a:spcBef>
                <a:spcPts val="0"/>
              </a:spcBef>
              <a:spcAft>
                <a:spcPts val="800"/>
              </a:spcAft>
              <a:buClr>
                <a:schemeClr val="bg1">
                  <a:lumMod val="75000"/>
                </a:schemeClr>
              </a:buClr>
              <a:buFont typeface="LucidaGrande" charset="0"/>
              <a:buChar char="-"/>
              <a:defRPr sz="1500" b="0" i="0" kern="1200" spc="0" baseline="0">
                <a:gradFill>
                  <a:gsLst>
                    <a:gs pos="0">
                      <a:schemeClr val="bg2">
                        <a:lumMod val="50000"/>
                      </a:schemeClr>
                    </a:gs>
                    <a:gs pos="23000">
                      <a:schemeClr val="bg2">
                        <a:lumMod val="50000"/>
                      </a:schemeClr>
                    </a:gs>
                    <a:gs pos="69000">
                      <a:schemeClr val="bg2">
                        <a:lumMod val="50000"/>
                      </a:schemeClr>
                    </a:gs>
                    <a:gs pos="97000">
                      <a:schemeClr val="bg2">
                        <a:lumMod val="50000"/>
                      </a:schemeClr>
                    </a:gs>
                  </a:gsLst>
                  <a:path path="circle">
                    <a:fillToRect l="50000" t="50000" r="50000" b="50000"/>
                  </a:path>
                </a:gradFill>
                <a:latin typeface="Calibri" charset="0"/>
                <a:ea typeface="Calibri" charset="0"/>
                <a:cs typeface="Calibri" charset="0"/>
              </a:defRPr>
            </a:lvl3pPr>
            <a:lvl4pPr marL="411480" indent="-137160" algn="l" defTabSz="914400" rtl="0" eaLnBrk="1" latinLnBrk="0" hangingPunct="1">
              <a:lnSpc>
                <a:spcPct val="100000"/>
              </a:lnSpc>
              <a:spcBef>
                <a:spcPts val="0"/>
              </a:spcBef>
              <a:spcAft>
                <a:spcPts val="800"/>
              </a:spcAft>
              <a:buClr>
                <a:schemeClr val="bg1">
                  <a:lumMod val="65000"/>
                </a:schemeClr>
              </a:buClr>
              <a:buFont typeface="LucidaGrande" charset="0"/>
              <a:buChar char="▪︎"/>
              <a:defRPr sz="1500" b="0" i="0" kern="1200" spc="0" baseline="0">
                <a:gradFill>
                  <a:gsLst>
                    <a:gs pos="0">
                      <a:schemeClr val="bg2">
                        <a:lumMod val="50000"/>
                      </a:schemeClr>
                    </a:gs>
                    <a:gs pos="23000">
                      <a:schemeClr val="bg2">
                        <a:lumMod val="50000"/>
                      </a:schemeClr>
                    </a:gs>
                    <a:gs pos="69000">
                      <a:schemeClr val="bg2">
                        <a:lumMod val="50000"/>
                      </a:schemeClr>
                    </a:gs>
                    <a:gs pos="97000">
                      <a:schemeClr val="bg2">
                        <a:lumMod val="50000"/>
                      </a:schemeClr>
                    </a:gs>
                  </a:gsLst>
                  <a:path path="circle">
                    <a:fillToRect l="50000" t="50000" r="50000" b="50000"/>
                  </a:path>
                </a:gradFill>
                <a:latin typeface="Calibri" charset="0"/>
                <a:ea typeface="Calibri" charset="0"/>
                <a:cs typeface="Calibri" charset="0"/>
              </a:defRPr>
            </a:lvl4pPr>
            <a:lvl5pPr marL="548640" indent="-137160" algn="l" defTabSz="914400" rtl="0" eaLnBrk="1" latinLnBrk="0" hangingPunct="1">
              <a:lnSpc>
                <a:spcPct val="100000"/>
              </a:lnSpc>
              <a:spcBef>
                <a:spcPts val="0"/>
              </a:spcBef>
              <a:spcAft>
                <a:spcPts val="800"/>
              </a:spcAft>
              <a:buClr>
                <a:schemeClr val="bg1">
                  <a:lumMod val="75000"/>
                </a:schemeClr>
              </a:buClr>
              <a:buFont typeface="LucidaGrande" charset="0"/>
              <a:buChar char="‣"/>
              <a:defRPr sz="1500" b="0" i="0" kern="1200" spc="0" baseline="0">
                <a:gradFill>
                  <a:gsLst>
                    <a:gs pos="0">
                      <a:schemeClr val="bg2">
                        <a:lumMod val="50000"/>
                      </a:schemeClr>
                    </a:gs>
                    <a:gs pos="23000">
                      <a:schemeClr val="bg2">
                        <a:lumMod val="50000"/>
                      </a:schemeClr>
                    </a:gs>
                    <a:gs pos="69000">
                      <a:schemeClr val="bg2">
                        <a:lumMod val="50000"/>
                      </a:schemeClr>
                    </a:gs>
                    <a:gs pos="97000">
                      <a:schemeClr val="bg2">
                        <a:lumMod val="50000"/>
                      </a:schemeClr>
                    </a:gs>
                  </a:gsLst>
                  <a:path path="circle">
                    <a:fillToRect l="50000" t="50000" r="50000" b="50000"/>
                  </a:path>
                </a:gradFill>
                <a:latin typeface="Calibri" charset="0"/>
                <a:ea typeface="Calibri" charset="0"/>
                <a:cs typeface="Calibri"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b="0" dirty="0">
              <a:solidFill>
                <a:srgbClr val="000000"/>
              </a:solidFill>
              <a:latin typeface="Times New Roman" panose="02020603050405020304" pitchFamily="18" charset="0"/>
              <a:cs typeface="Times New Roman" panose="02020603050405020304" pitchFamily="18" charset="0"/>
            </a:endParaRPr>
          </a:p>
        </p:txBody>
      </p:sp>
      <p:sp>
        <p:nvSpPr>
          <p:cNvPr id="25" name="Content Placeholder 11">
            <a:extLst>
              <a:ext uri="{FF2B5EF4-FFF2-40B4-BE49-F238E27FC236}">
                <a16:creationId xmlns:a16="http://schemas.microsoft.com/office/drawing/2014/main" id="{2FCB7BD0-057B-4DEA-BE1C-ED90357A7784}"/>
              </a:ext>
            </a:extLst>
          </p:cNvPr>
          <p:cNvSpPr txBox="1">
            <a:spLocks/>
          </p:cNvSpPr>
          <p:nvPr/>
        </p:nvSpPr>
        <p:spPr>
          <a:xfrm>
            <a:off x="177798" y="2268076"/>
            <a:ext cx="4394202" cy="2410916"/>
          </a:xfrm>
          <a:prstGeom prst="rect">
            <a:avLst/>
          </a:prstGeom>
        </p:spPr>
        <p:txBody>
          <a:bodyPr vert="horz" wrap="square" lIns="91440" tIns="45720" rIns="91440" bIns="45720" rtlCol="0">
            <a:spAutoFit/>
          </a:bodyPr>
          <a:lstStyle>
            <a:lvl1pPr marL="0" indent="0" algn="l" defTabSz="914400" rtl="0" eaLnBrk="1" latinLnBrk="0" hangingPunct="1">
              <a:lnSpc>
                <a:spcPct val="100000"/>
              </a:lnSpc>
              <a:spcBef>
                <a:spcPts val="0"/>
              </a:spcBef>
              <a:spcAft>
                <a:spcPts val="800"/>
              </a:spcAft>
              <a:buFontTx/>
              <a:buNone/>
              <a:defRPr sz="1800" b="1" i="0" kern="1200" spc="0" baseline="0">
                <a:gradFill>
                  <a:gsLst>
                    <a:gs pos="0">
                      <a:schemeClr val="accent3">
                        <a:lumMod val="75000"/>
                      </a:schemeClr>
                    </a:gs>
                    <a:gs pos="23000">
                      <a:schemeClr val="accent3">
                        <a:lumMod val="75000"/>
                      </a:schemeClr>
                    </a:gs>
                    <a:gs pos="69000">
                      <a:schemeClr val="accent3">
                        <a:lumMod val="75000"/>
                      </a:schemeClr>
                    </a:gs>
                    <a:gs pos="97000">
                      <a:schemeClr val="accent3">
                        <a:lumMod val="75000"/>
                      </a:schemeClr>
                    </a:gs>
                  </a:gsLst>
                  <a:path path="circle">
                    <a:fillToRect l="50000" t="50000" r="50000" b="50000"/>
                  </a:path>
                </a:gradFill>
                <a:latin typeface="Calibri" charset="0"/>
                <a:ea typeface="Calibri" charset="0"/>
                <a:cs typeface="Calibri" charset="0"/>
              </a:defRPr>
            </a:lvl1pPr>
            <a:lvl2pPr marL="137160" indent="-137160" algn="l" defTabSz="914400" rtl="0" eaLnBrk="1" latinLnBrk="0" hangingPunct="1">
              <a:lnSpc>
                <a:spcPct val="100000"/>
              </a:lnSpc>
              <a:spcBef>
                <a:spcPts val="0"/>
              </a:spcBef>
              <a:spcAft>
                <a:spcPts val="800"/>
              </a:spcAft>
              <a:buClr>
                <a:schemeClr val="accent3">
                  <a:lumMod val="75000"/>
                </a:schemeClr>
              </a:buClr>
              <a:buFont typeface="Arial" panose="020B0604020202020204" pitchFamily="34" charset="0"/>
              <a:buChar char="•"/>
              <a:defRPr sz="1500" b="0" i="0" kern="1200" spc="0" baseline="0">
                <a:gradFill>
                  <a:gsLst>
                    <a:gs pos="0">
                      <a:schemeClr val="bg2">
                        <a:lumMod val="50000"/>
                      </a:schemeClr>
                    </a:gs>
                    <a:gs pos="23000">
                      <a:schemeClr val="bg2">
                        <a:lumMod val="50000"/>
                      </a:schemeClr>
                    </a:gs>
                    <a:gs pos="69000">
                      <a:schemeClr val="bg2">
                        <a:lumMod val="50000"/>
                      </a:schemeClr>
                    </a:gs>
                    <a:gs pos="97000">
                      <a:schemeClr val="bg2">
                        <a:lumMod val="50000"/>
                      </a:schemeClr>
                    </a:gs>
                  </a:gsLst>
                  <a:path path="circle">
                    <a:fillToRect l="50000" t="50000" r="50000" b="50000"/>
                  </a:path>
                </a:gradFill>
                <a:latin typeface="Calibri" charset="0"/>
                <a:ea typeface="Calibri" charset="0"/>
                <a:cs typeface="Calibri" charset="0"/>
              </a:defRPr>
            </a:lvl2pPr>
            <a:lvl3pPr marL="274320" indent="-137160" algn="l" defTabSz="914400" rtl="0" eaLnBrk="1" latinLnBrk="0" hangingPunct="1">
              <a:lnSpc>
                <a:spcPct val="100000"/>
              </a:lnSpc>
              <a:spcBef>
                <a:spcPts val="0"/>
              </a:spcBef>
              <a:spcAft>
                <a:spcPts val="800"/>
              </a:spcAft>
              <a:buClr>
                <a:schemeClr val="bg1">
                  <a:lumMod val="75000"/>
                </a:schemeClr>
              </a:buClr>
              <a:buFont typeface="LucidaGrande" charset="0"/>
              <a:buChar char="-"/>
              <a:defRPr sz="1500" b="0" i="0" kern="1200" spc="0" baseline="0">
                <a:gradFill>
                  <a:gsLst>
                    <a:gs pos="0">
                      <a:schemeClr val="bg2">
                        <a:lumMod val="50000"/>
                      </a:schemeClr>
                    </a:gs>
                    <a:gs pos="23000">
                      <a:schemeClr val="bg2">
                        <a:lumMod val="50000"/>
                      </a:schemeClr>
                    </a:gs>
                    <a:gs pos="69000">
                      <a:schemeClr val="bg2">
                        <a:lumMod val="50000"/>
                      </a:schemeClr>
                    </a:gs>
                    <a:gs pos="97000">
                      <a:schemeClr val="bg2">
                        <a:lumMod val="50000"/>
                      </a:schemeClr>
                    </a:gs>
                  </a:gsLst>
                  <a:path path="circle">
                    <a:fillToRect l="50000" t="50000" r="50000" b="50000"/>
                  </a:path>
                </a:gradFill>
                <a:latin typeface="Calibri" charset="0"/>
                <a:ea typeface="Calibri" charset="0"/>
                <a:cs typeface="Calibri" charset="0"/>
              </a:defRPr>
            </a:lvl3pPr>
            <a:lvl4pPr marL="411480" indent="-137160" algn="l" defTabSz="914400" rtl="0" eaLnBrk="1" latinLnBrk="0" hangingPunct="1">
              <a:lnSpc>
                <a:spcPct val="100000"/>
              </a:lnSpc>
              <a:spcBef>
                <a:spcPts val="0"/>
              </a:spcBef>
              <a:spcAft>
                <a:spcPts val="800"/>
              </a:spcAft>
              <a:buClr>
                <a:schemeClr val="bg1">
                  <a:lumMod val="65000"/>
                </a:schemeClr>
              </a:buClr>
              <a:buFont typeface="LucidaGrande" charset="0"/>
              <a:buChar char="▪︎"/>
              <a:defRPr sz="1500" b="0" i="0" kern="1200" spc="0" baseline="0">
                <a:gradFill>
                  <a:gsLst>
                    <a:gs pos="0">
                      <a:schemeClr val="bg2">
                        <a:lumMod val="50000"/>
                      </a:schemeClr>
                    </a:gs>
                    <a:gs pos="23000">
                      <a:schemeClr val="bg2">
                        <a:lumMod val="50000"/>
                      </a:schemeClr>
                    </a:gs>
                    <a:gs pos="69000">
                      <a:schemeClr val="bg2">
                        <a:lumMod val="50000"/>
                      </a:schemeClr>
                    </a:gs>
                    <a:gs pos="97000">
                      <a:schemeClr val="bg2">
                        <a:lumMod val="50000"/>
                      </a:schemeClr>
                    </a:gs>
                  </a:gsLst>
                  <a:path path="circle">
                    <a:fillToRect l="50000" t="50000" r="50000" b="50000"/>
                  </a:path>
                </a:gradFill>
                <a:latin typeface="Calibri" charset="0"/>
                <a:ea typeface="Calibri" charset="0"/>
                <a:cs typeface="Calibri" charset="0"/>
              </a:defRPr>
            </a:lvl4pPr>
            <a:lvl5pPr marL="548640" indent="-137160" algn="l" defTabSz="914400" rtl="0" eaLnBrk="1" latinLnBrk="0" hangingPunct="1">
              <a:lnSpc>
                <a:spcPct val="100000"/>
              </a:lnSpc>
              <a:spcBef>
                <a:spcPts val="0"/>
              </a:spcBef>
              <a:spcAft>
                <a:spcPts val="800"/>
              </a:spcAft>
              <a:buClr>
                <a:schemeClr val="bg1">
                  <a:lumMod val="75000"/>
                </a:schemeClr>
              </a:buClr>
              <a:buFont typeface="LucidaGrande" charset="0"/>
              <a:buChar char="‣"/>
              <a:defRPr sz="1500" b="0" i="0" kern="1200" spc="0" baseline="0">
                <a:gradFill>
                  <a:gsLst>
                    <a:gs pos="0">
                      <a:schemeClr val="bg2">
                        <a:lumMod val="50000"/>
                      </a:schemeClr>
                    </a:gs>
                    <a:gs pos="23000">
                      <a:schemeClr val="bg2">
                        <a:lumMod val="50000"/>
                      </a:schemeClr>
                    </a:gs>
                    <a:gs pos="69000">
                      <a:schemeClr val="bg2">
                        <a:lumMod val="50000"/>
                      </a:schemeClr>
                    </a:gs>
                    <a:gs pos="97000">
                      <a:schemeClr val="bg2">
                        <a:lumMod val="50000"/>
                      </a:schemeClr>
                    </a:gs>
                  </a:gsLst>
                  <a:path path="circle">
                    <a:fillToRect l="50000" t="50000" r="50000" b="50000"/>
                  </a:path>
                </a:gradFill>
                <a:latin typeface="Calibri" charset="0"/>
                <a:ea typeface="Calibri" charset="0"/>
                <a:cs typeface="Calibri"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400" b="0" dirty="0">
                <a:solidFill>
                  <a:srgbClr val="000000"/>
                </a:solidFill>
                <a:latin typeface="Times New Roman" panose="02020603050405020304" pitchFamily="18" charset="0"/>
                <a:cs typeface="Times New Roman" panose="02020603050405020304" pitchFamily="18" charset="0"/>
              </a:rPr>
              <a:t>Removable devices (flash drives, thumb drives, CDs)   are easily lost or stolen</a:t>
            </a:r>
          </a:p>
          <a:p>
            <a:pPr marL="342900" indent="-342900">
              <a:buFont typeface="Arial" panose="020B0604020202020204" pitchFamily="34" charset="0"/>
              <a:buChar char="•"/>
            </a:pPr>
            <a:r>
              <a:rPr lang="en-US" sz="2400" b="0" dirty="0">
                <a:solidFill>
                  <a:srgbClr val="000000"/>
                </a:solidFill>
                <a:latin typeface="Times New Roman" panose="02020603050405020304" pitchFamily="18" charset="0"/>
                <a:cs typeface="Times New Roman" panose="02020603050405020304" pitchFamily="18" charset="0"/>
              </a:rPr>
              <a:t>Malicious software can be installed on removable devices and infiltrate the network</a:t>
            </a:r>
          </a:p>
        </p:txBody>
      </p:sp>
    </p:spTree>
    <p:extLst>
      <p:ext uri="{BB962C8B-B14F-4D97-AF65-F5344CB8AC3E}">
        <p14:creationId xmlns:p14="http://schemas.microsoft.com/office/powerpoint/2010/main" val="13046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par>
                          <p:cTn id="9" fill="hold">
                            <p:stCondLst>
                              <p:cond delay="0"/>
                            </p:stCondLst>
                            <p:childTnLst>
                              <p:par>
                                <p:cTn id="10" presetID="10" presetClass="entr" presetSubtype="0" fill="hold" grpId="0" nodeType="afterEffect">
                                  <p:stCondLst>
                                    <p:cond delay="200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par>
                          <p:cTn id="13" fill="hold">
                            <p:stCondLst>
                              <p:cond delay="2500"/>
                            </p:stCondLst>
                            <p:childTnLst>
                              <p:par>
                                <p:cTn id="14" presetID="10" presetClass="entr" presetSubtype="0" fill="hold" grpId="0" nodeType="afterEffect">
                                  <p:stCondLst>
                                    <p:cond delay="0"/>
                                  </p:stCondLst>
                                  <p:childTnLst>
                                    <p:set>
                                      <p:cBhvr>
                                        <p:cTn id="15" dur="1" fill="hold">
                                          <p:stCondLst>
                                            <p:cond delay="0"/>
                                          </p:stCondLst>
                                        </p:cTn>
                                        <p:tgtEl>
                                          <p:spTgt spid="12">
                                            <p:txEl>
                                              <p:pRg st="0" end="0"/>
                                            </p:txEl>
                                          </p:spTgt>
                                        </p:tgtEl>
                                        <p:attrNameLst>
                                          <p:attrName>style.visibility</p:attrName>
                                        </p:attrNameLst>
                                      </p:cBhvr>
                                      <p:to>
                                        <p:strVal val="visible"/>
                                      </p:to>
                                    </p:set>
                                    <p:animEffect transition="in" filter="fade">
                                      <p:cBhvr>
                                        <p:cTn id="16" dur="500"/>
                                        <p:tgtEl>
                                          <p:spTgt spid="12">
                                            <p:txEl>
                                              <p:pRg st="0" end="0"/>
                                            </p:txEl>
                                          </p:spTgt>
                                        </p:tgtEl>
                                      </p:cBhvr>
                                    </p:animEffect>
                                  </p:childTnLst>
                                </p:cTn>
                              </p:par>
                              <p:par>
                                <p:cTn id="17" presetID="10" presetClass="entr" presetSubtype="0" fill="hold" grpId="0" nodeType="withEffect" nodePh="1">
                                  <p:stCondLst>
                                    <p:cond delay="0"/>
                                  </p:stCondLst>
                                  <p:endCondLst>
                                    <p:cond evt="begin" delay="0">
                                      <p:tn val="17"/>
                                    </p:cond>
                                  </p:endCondLst>
                                  <p:childTnLst>
                                    <p:set>
                                      <p:cBhvr>
                                        <p:cTn id="18" dur="1" fill="hold">
                                          <p:stCondLst>
                                            <p:cond delay="0"/>
                                          </p:stCondLst>
                                        </p:cTn>
                                        <p:tgtEl>
                                          <p:spTgt spid="24">
                                            <p:txEl>
                                              <p:pRg st="0" end="0"/>
                                            </p:txEl>
                                          </p:spTgt>
                                        </p:tgtEl>
                                        <p:attrNameLst>
                                          <p:attrName>style.visibility</p:attrName>
                                        </p:attrNameLst>
                                      </p:cBhvr>
                                      <p:to>
                                        <p:strVal val="visible"/>
                                      </p:to>
                                    </p:set>
                                    <p:animEffect transition="in" filter="fade">
                                      <p:cBhvr>
                                        <p:cTn id="19"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2" grpId="0"/>
      <p:bldP spid="23" grpId="0"/>
      <p:bldP spid="24" grpId="0" build="p"/>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268122BD-FA9B-40EF-A5C0-9007BED0B9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714" y="417443"/>
            <a:ext cx="2221337" cy="487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a:extLst>
              <a:ext uri="{FF2B5EF4-FFF2-40B4-BE49-F238E27FC236}">
                <a16:creationId xmlns:a16="http://schemas.microsoft.com/office/drawing/2014/main" id="{03B5BE58-90E6-4B03-B9ED-6A663BC70654}"/>
              </a:ext>
            </a:extLst>
          </p:cNvPr>
          <p:cNvSpPr>
            <a:spLocks noGrp="1"/>
          </p:cNvSpPr>
          <p:nvPr>
            <p:ph idx="1"/>
          </p:nvPr>
        </p:nvSpPr>
        <p:spPr>
          <a:xfrm>
            <a:off x="207843" y="1579021"/>
            <a:ext cx="8515349" cy="1583117"/>
          </a:xfrm>
        </p:spPr>
        <p:txBody>
          <a:bodyPr>
            <a:normAutofit fontScale="85000" lnSpcReduction="20000"/>
          </a:bodyPr>
          <a:lstStyle/>
          <a:p>
            <a:pPr marL="12700" marR="5080" lvl="0" indent="0" algn="ctr" defTabSz="914400" rtl="0" eaLnBrk="1" fontAlgn="auto" latinLnBrk="0" hangingPunct="1">
              <a:lnSpc>
                <a:spcPct val="103400"/>
              </a:lnSpc>
              <a:spcBef>
                <a:spcPts val="0"/>
              </a:spcBef>
              <a:spcAft>
                <a:spcPts val="0"/>
              </a:spcAft>
              <a:buClrTx/>
              <a:buSzTx/>
              <a:buFontTx/>
              <a:buNone/>
              <a:tabLst/>
              <a:defRPr/>
            </a:pPr>
            <a:r>
              <a:rPr kumimoji="0" lang="en-US" sz="2800" b="0" i="0" u="none" strike="noStrike" kern="1200" cap="none" spc="5" normalizeH="0" baseline="0" noProof="0" dirty="0">
                <a:ln>
                  <a:noFill/>
                </a:ln>
                <a:solidFill>
                  <a:srgbClr val="000000"/>
                </a:solidFill>
                <a:effectLst/>
                <a:uLnTx/>
                <a:uFillTx/>
                <a:latin typeface="Calibri"/>
                <a:ea typeface="+mn-ea"/>
                <a:cs typeface="Calibri"/>
              </a:rPr>
              <a:t>It is </a:t>
            </a:r>
            <a:r>
              <a:rPr kumimoji="0" lang="en-US" sz="2800" b="0" i="0" u="none" strike="noStrike" kern="1200" cap="none" spc="15" normalizeH="0" baseline="0" noProof="0" dirty="0">
                <a:ln>
                  <a:noFill/>
                </a:ln>
                <a:solidFill>
                  <a:srgbClr val="000000"/>
                </a:solidFill>
                <a:effectLst/>
                <a:uLnTx/>
                <a:uFillTx/>
                <a:latin typeface="Calibri"/>
                <a:ea typeface="+mn-ea"/>
                <a:cs typeface="Calibri"/>
              </a:rPr>
              <a:t>our </a:t>
            </a:r>
            <a:r>
              <a:rPr kumimoji="0" lang="en-US" sz="2800" b="0" i="0" u="none" strike="noStrike" kern="1200" cap="none" spc="5" normalizeH="0" baseline="0" noProof="0" dirty="0">
                <a:ln>
                  <a:noFill/>
                </a:ln>
                <a:solidFill>
                  <a:srgbClr val="000000"/>
                </a:solidFill>
                <a:effectLst/>
                <a:uLnTx/>
                <a:uFillTx/>
                <a:latin typeface="Calibri"/>
                <a:ea typeface="+mn-ea"/>
                <a:cs typeface="Calibri"/>
              </a:rPr>
              <a:t>policy </a:t>
            </a:r>
            <a:r>
              <a:rPr kumimoji="0" lang="en-US" sz="2800" b="0" i="0" u="none" strike="noStrike" kern="1200" cap="none" spc="10" normalizeH="0" baseline="0" noProof="0" dirty="0">
                <a:ln>
                  <a:noFill/>
                </a:ln>
                <a:solidFill>
                  <a:srgbClr val="000000"/>
                </a:solidFill>
                <a:effectLst/>
                <a:uLnTx/>
                <a:uFillTx/>
                <a:latin typeface="Calibri"/>
                <a:ea typeface="+mn-ea"/>
                <a:cs typeface="Calibri"/>
              </a:rPr>
              <a:t>that emails containing </a:t>
            </a:r>
            <a:r>
              <a:rPr kumimoji="0" lang="en-US" sz="2800" b="0" i="0" u="none" strike="noStrike" kern="1200" cap="none" spc="5" normalizeH="0" baseline="0" noProof="0" dirty="0">
                <a:ln>
                  <a:noFill/>
                </a:ln>
                <a:solidFill>
                  <a:srgbClr val="000000"/>
                </a:solidFill>
                <a:effectLst/>
                <a:uLnTx/>
                <a:uFillTx/>
                <a:latin typeface="Calibri"/>
                <a:ea typeface="+mn-ea"/>
                <a:cs typeface="Calibri"/>
              </a:rPr>
              <a:t>sensitive</a:t>
            </a:r>
            <a:r>
              <a:rPr kumimoji="0" lang="en-US" sz="2800" b="0" i="0" u="none" strike="noStrike" kern="1200" cap="none" spc="5" normalizeH="0" noProof="0" dirty="0">
                <a:ln>
                  <a:noFill/>
                </a:ln>
                <a:solidFill>
                  <a:srgbClr val="000000"/>
                </a:solidFill>
                <a:effectLst/>
                <a:uLnTx/>
                <a:uFillTx/>
                <a:latin typeface="Calibri"/>
                <a:ea typeface="+mn-ea"/>
                <a:cs typeface="Calibri"/>
              </a:rPr>
              <a:t> information </a:t>
            </a:r>
            <a:r>
              <a:rPr kumimoji="0" lang="en-US" sz="2800" b="0" i="0" u="none" strike="noStrike" kern="1200" cap="none" spc="10" normalizeH="0" baseline="0" noProof="0" dirty="0">
                <a:ln>
                  <a:noFill/>
                </a:ln>
                <a:solidFill>
                  <a:srgbClr val="000000"/>
                </a:solidFill>
                <a:effectLst/>
                <a:uLnTx/>
                <a:uFillTx/>
                <a:latin typeface="Calibri"/>
                <a:ea typeface="+mn-ea"/>
                <a:cs typeface="Calibri"/>
              </a:rPr>
              <a:t>must be encrypted to safeguard </a:t>
            </a:r>
            <a:r>
              <a:rPr kumimoji="0" lang="en-US" sz="2800" b="0" i="0" u="none" strike="noStrike" kern="1200" cap="none" spc="-5" normalizeH="0" baseline="0" noProof="0" dirty="0">
                <a:ln>
                  <a:noFill/>
                </a:ln>
                <a:solidFill>
                  <a:srgbClr val="000000"/>
                </a:solidFill>
                <a:effectLst/>
                <a:uLnTx/>
                <a:uFillTx/>
                <a:latin typeface="Calibri"/>
                <a:ea typeface="+mn-ea"/>
                <a:cs typeface="Calibri"/>
              </a:rPr>
              <a:t>from </a:t>
            </a:r>
            <a:r>
              <a:rPr kumimoji="0" lang="en-US" sz="2800" b="0" i="0" u="none" strike="noStrike" kern="1200" cap="none" spc="5" normalizeH="0" baseline="0" noProof="0" dirty="0">
                <a:ln>
                  <a:noFill/>
                </a:ln>
                <a:solidFill>
                  <a:srgbClr val="000000"/>
                </a:solidFill>
                <a:effectLst/>
                <a:uLnTx/>
                <a:uFillTx/>
                <a:latin typeface="Calibri"/>
                <a:ea typeface="+mn-ea"/>
                <a:cs typeface="Calibri"/>
              </a:rPr>
              <a:t>potential compromise. </a:t>
            </a:r>
          </a:p>
          <a:p>
            <a:pPr marL="12700" marR="5080" lvl="0" indent="0" algn="ctr" defTabSz="914400" rtl="0" eaLnBrk="1" fontAlgn="auto" latinLnBrk="0" hangingPunct="1">
              <a:lnSpc>
                <a:spcPct val="103400"/>
              </a:lnSpc>
              <a:spcBef>
                <a:spcPts val="0"/>
              </a:spcBef>
              <a:spcAft>
                <a:spcPts val="0"/>
              </a:spcAft>
              <a:buClrTx/>
              <a:buSzTx/>
              <a:buFontTx/>
              <a:buNone/>
              <a:tabLst/>
              <a:defRPr/>
            </a:pPr>
            <a:endParaRPr kumimoji="0" lang="en-US" sz="2800" b="0" i="0" u="none" strike="noStrike" kern="1200" cap="none" spc="5" normalizeH="0" baseline="0" noProof="0" dirty="0">
              <a:ln>
                <a:noFill/>
              </a:ln>
              <a:solidFill>
                <a:srgbClr val="000000"/>
              </a:solidFill>
              <a:effectLst/>
              <a:uLnTx/>
              <a:uFillTx/>
              <a:latin typeface="Calibri"/>
              <a:ea typeface="+mn-ea"/>
              <a:cs typeface="Calibri"/>
            </a:endParaRPr>
          </a:p>
          <a:p>
            <a:pPr marL="12700" marR="5080" lvl="0" indent="0" algn="ctr" defTabSz="914400" rtl="0" eaLnBrk="1" fontAlgn="auto" latinLnBrk="0" hangingPunct="1">
              <a:lnSpc>
                <a:spcPct val="103400"/>
              </a:lnSpc>
              <a:spcBef>
                <a:spcPts val="0"/>
              </a:spcBef>
              <a:spcAft>
                <a:spcPts val="0"/>
              </a:spcAft>
              <a:buClrTx/>
              <a:buSzTx/>
              <a:buFontTx/>
              <a:buNone/>
              <a:tabLst/>
              <a:defRPr/>
            </a:pPr>
            <a:r>
              <a:rPr kumimoji="0" lang="en-US" sz="2800" b="0" i="0" u="none" strike="noStrike" kern="1200" cap="none" spc="5" normalizeH="0" baseline="0" noProof="0" dirty="0">
                <a:ln>
                  <a:noFill/>
                </a:ln>
                <a:solidFill>
                  <a:srgbClr val="000000"/>
                </a:solidFill>
                <a:effectLst/>
                <a:uLnTx/>
                <a:uFillTx/>
                <a:latin typeface="Calibri"/>
                <a:ea typeface="+mn-ea"/>
                <a:cs typeface="Calibri"/>
              </a:rPr>
              <a:t>Here are examples of how to encrypt email on Office 365:</a:t>
            </a:r>
            <a:endParaRPr kumimoji="0" lang="en-US" sz="2800" b="0" i="0" u="none" strike="noStrike" kern="1200" cap="none" spc="0" normalizeH="0" baseline="0" noProof="0" dirty="0">
              <a:ln>
                <a:noFill/>
              </a:ln>
              <a:solidFill>
                <a:srgbClr val="000000"/>
              </a:solidFill>
              <a:effectLst/>
              <a:uLnTx/>
              <a:uFillTx/>
              <a:latin typeface="Calibri"/>
              <a:ea typeface="+mn-ea"/>
              <a:cs typeface="Calibri"/>
            </a:endParaRPr>
          </a:p>
          <a:p>
            <a:pPr marL="12700" marR="5080" lvl="0">
              <a:lnSpc>
                <a:spcPct val="103400"/>
              </a:lnSpc>
              <a:spcAft>
                <a:spcPts val="0"/>
              </a:spcAft>
              <a:defRPr/>
            </a:pPr>
            <a:r>
              <a:rPr kumimoji="0" lang="en-US" sz="1800" b="1" i="0" u="none" strike="noStrike" kern="1200" cap="none" spc="5" normalizeH="0" baseline="0" noProof="0" dirty="0">
                <a:ln>
                  <a:noFill/>
                </a:ln>
                <a:solidFill>
                  <a:srgbClr val="C00000"/>
                </a:solidFill>
                <a:effectLst/>
                <a:uLnTx/>
                <a:uFillTx/>
                <a:latin typeface="Calibri"/>
                <a:ea typeface="+mn-ea"/>
                <a:cs typeface="Calibri"/>
              </a:rPr>
              <a:t> </a:t>
            </a:r>
            <a:endParaRPr lang="en-US" dirty="0"/>
          </a:p>
        </p:txBody>
      </p:sp>
      <p:sp>
        <p:nvSpPr>
          <p:cNvPr id="4" name="Title 3">
            <a:extLst>
              <a:ext uri="{FF2B5EF4-FFF2-40B4-BE49-F238E27FC236}">
                <a16:creationId xmlns:a16="http://schemas.microsoft.com/office/drawing/2014/main" id="{C3629709-C3D6-48DC-929C-66D2B4DFC8A1}"/>
              </a:ext>
            </a:extLst>
          </p:cNvPr>
          <p:cNvSpPr>
            <a:spLocks noGrp="1"/>
          </p:cNvSpPr>
          <p:nvPr>
            <p:ph type="title"/>
          </p:nvPr>
        </p:nvSpPr>
        <p:spPr/>
        <p:txBody>
          <a:bodyPr>
            <a:normAutofit/>
          </a:bodyPr>
          <a:lstStyle/>
          <a:p>
            <a:r>
              <a:rPr lang="en-US" dirty="0">
                <a:latin typeface="Calibri Light"/>
                <a:cs typeface="Calibri Light"/>
              </a:rPr>
              <a:t>Encrypt Emails Containing Sensitive Information</a:t>
            </a:r>
            <a:endParaRPr lang="en-US" sz="3000" dirty="0"/>
          </a:p>
        </p:txBody>
      </p:sp>
      <p:sp>
        <p:nvSpPr>
          <p:cNvPr id="12" name="TextBox 11">
            <a:extLst>
              <a:ext uri="{FF2B5EF4-FFF2-40B4-BE49-F238E27FC236}">
                <a16:creationId xmlns:a16="http://schemas.microsoft.com/office/drawing/2014/main" id="{E323BDAF-968A-4DF0-8971-EF5602A91FFD}"/>
              </a:ext>
            </a:extLst>
          </p:cNvPr>
          <p:cNvSpPr txBox="1"/>
          <p:nvPr/>
        </p:nvSpPr>
        <p:spPr>
          <a:xfrm>
            <a:off x="3649211" y="3429000"/>
            <a:ext cx="184731" cy="369332"/>
          </a:xfrm>
          <a:prstGeom prst="rect">
            <a:avLst/>
          </a:prstGeom>
          <a:noFill/>
        </p:spPr>
        <p:txBody>
          <a:bodyPr wrap="none" rtlCol="0">
            <a:spAutoFit/>
          </a:bodyPr>
          <a:lstStyle/>
          <a:p>
            <a:endParaRPr lang="en-US" dirty="0"/>
          </a:p>
        </p:txBody>
      </p:sp>
      <p:pic>
        <p:nvPicPr>
          <p:cNvPr id="9" name="Picture 8">
            <a:extLst>
              <a:ext uri="{FF2B5EF4-FFF2-40B4-BE49-F238E27FC236}">
                <a16:creationId xmlns:a16="http://schemas.microsoft.com/office/drawing/2014/main" id="{AA0F36D6-8B2F-4B65-BCF7-612E5D66C111}"/>
              </a:ext>
            </a:extLst>
          </p:cNvPr>
          <p:cNvPicPr>
            <a:picLocks noChangeAspect="1"/>
          </p:cNvPicPr>
          <p:nvPr/>
        </p:nvPicPr>
        <p:blipFill>
          <a:blip r:embed="rId3"/>
          <a:stretch>
            <a:fillRect/>
          </a:stretch>
        </p:blipFill>
        <p:spPr>
          <a:xfrm>
            <a:off x="403126" y="3753353"/>
            <a:ext cx="3338450" cy="2829367"/>
          </a:xfrm>
          <a:prstGeom prst="rect">
            <a:avLst/>
          </a:prstGeom>
        </p:spPr>
      </p:pic>
      <p:sp>
        <p:nvSpPr>
          <p:cNvPr id="13" name="Oval 12">
            <a:extLst>
              <a:ext uri="{FF2B5EF4-FFF2-40B4-BE49-F238E27FC236}">
                <a16:creationId xmlns:a16="http://schemas.microsoft.com/office/drawing/2014/main" id="{CFAE84AF-C670-4474-8D0B-B6A6B0A0DA53}"/>
              </a:ext>
            </a:extLst>
          </p:cNvPr>
          <p:cNvSpPr/>
          <p:nvPr/>
        </p:nvSpPr>
        <p:spPr>
          <a:xfrm>
            <a:off x="1931322" y="3760779"/>
            <a:ext cx="544606" cy="369332"/>
          </a:xfrm>
          <a:prstGeom prst="ellipse">
            <a:avLst/>
          </a:prstGeom>
          <a:noFill/>
          <a:ln w="38100">
            <a:solidFill>
              <a:srgbClr val="DC1F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0E46FAF4-D4F8-4326-9A03-30061C934F4B}"/>
              </a:ext>
            </a:extLst>
          </p:cNvPr>
          <p:cNvSpPr/>
          <p:nvPr/>
        </p:nvSpPr>
        <p:spPr>
          <a:xfrm>
            <a:off x="36879" y="3240424"/>
            <a:ext cx="4428639" cy="400110"/>
          </a:xfrm>
          <a:prstGeom prst="rect">
            <a:avLst/>
          </a:prstGeom>
        </p:spPr>
        <p:txBody>
          <a:bodyPr wrap="square">
            <a:spAutoFit/>
          </a:bodyPr>
          <a:lstStyle/>
          <a:p>
            <a:pPr marL="12700" lvl="0">
              <a:spcBef>
                <a:spcPts val="15"/>
              </a:spcBef>
              <a:tabLst>
                <a:tab pos="298450" algn="l"/>
                <a:tab pos="299085" algn="l"/>
              </a:tabLst>
              <a:defRPr/>
            </a:pPr>
            <a:r>
              <a:rPr lang="en-US" sz="2000" spc="5" dirty="0">
                <a:solidFill>
                  <a:srgbClr val="C00000"/>
                </a:solidFill>
                <a:cs typeface="Calibri"/>
              </a:rPr>
              <a:t>Click “Options” </a:t>
            </a:r>
            <a:r>
              <a:rPr lang="en-US" sz="2000" spc="10" dirty="0">
                <a:solidFill>
                  <a:srgbClr val="C00000"/>
                </a:solidFill>
                <a:cs typeface="Calibri"/>
              </a:rPr>
              <a:t>and then </a:t>
            </a:r>
            <a:r>
              <a:rPr lang="en-US" sz="2000" dirty="0">
                <a:solidFill>
                  <a:srgbClr val="C00000"/>
                </a:solidFill>
                <a:cs typeface="Calibri"/>
              </a:rPr>
              <a:t>click “Encrypt”</a:t>
            </a:r>
          </a:p>
        </p:txBody>
      </p:sp>
      <p:pic>
        <p:nvPicPr>
          <p:cNvPr id="15" name="Picture 14">
            <a:extLst>
              <a:ext uri="{FF2B5EF4-FFF2-40B4-BE49-F238E27FC236}">
                <a16:creationId xmlns:a16="http://schemas.microsoft.com/office/drawing/2014/main" id="{86D8F31F-AFC2-4A00-9B68-9BF7F50003EA}"/>
              </a:ext>
            </a:extLst>
          </p:cNvPr>
          <p:cNvPicPr>
            <a:picLocks noChangeAspect="1"/>
          </p:cNvPicPr>
          <p:nvPr/>
        </p:nvPicPr>
        <p:blipFill>
          <a:blip r:embed="rId3"/>
          <a:stretch>
            <a:fillRect/>
          </a:stretch>
        </p:blipFill>
        <p:spPr>
          <a:xfrm>
            <a:off x="5007225" y="3797106"/>
            <a:ext cx="3338450" cy="2829367"/>
          </a:xfrm>
          <a:prstGeom prst="rect">
            <a:avLst/>
          </a:prstGeom>
        </p:spPr>
      </p:pic>
      <p:sp>
        <p:nvSpPr>
          <p:cNvPr id="16" name="Rectangle 15">
            <a:extLst>
              <a:ext uri="{FF2B5EF4-FFF2-40B4-BE49-F238E27FC236}">
                <a16:creationId xmlns:a16="http://schemas.microsoft.com/office/drawing/2014/main" id="{BF38CD09-511F-4199-8772-037FD254D053}"/>
              </a:ext>
            </a:extLst>
          </p:cNvPr>
          <p:cNvSpPr/>
          <p:nvPr/>
        </p:nvSpPr>
        <p:spPr>
          <a:xfrm>
            <a:off x="4966350" y="3240424"/>
            <a:ext cx="3639779" cy="400110"/>
          </a:xfrm>
          <a:prstGeom prst="rect">
            <a:avLst/>
          </a:prstGeom>
        </p:spPr>
        <p:txBody>
          <a:bodyPr wrap="none">
            <a:spAutoFit/>
          </a:bodyPr>
          <a:lstStyle/>
          <a:p>
            <a:r>
              <a:rPr lang="en-US" sz="2000" dirty="0">
                <a:solidFill>
                  <a:srgbClr val="C00000"/>
                </a:solidFill>
                <a:cs typeface="Calibri"/>
              </a:rPr>
              <a:t>Type “Secure” </a:t>
            </a:r>
            <a:r>
              <a:rPr lang="en-US" sz="2000" spc="15" dirty="0">
                <a:solidFill>
                  <a:srgbClr val="C00000"/>
                </a:solidFill>
                <a:cs typeface="Calibri"/>
              </a:rPr>
              <a:t>in </a:t>
            </a:r>
            <a:r>
              <a:rPr lang="en-US" sz="2000" spc="5" dirty="0">
                <a:solidFill>
                  <a:srgbClr val="C00000"/>
                </a:solidFill>
                <a:cs typeface="Calibri"/>
              </a:rPr>
              <a:t>the S</a:t>
            </a:r>
            <a:r>
              <a:rPr lang="en-US" sz="2000" dirty="0">
                <a:solidFill>
                  <a:srgbClr val="C00000"/>
                </a:solidFill>
                <a:cs typeface="Calibri"/>
              </a:rPr>
              <a:t>ubject </a:t>
            </a:r>
            <a:r>
              <a:rPr lang="en-US" sz="2000" spc="50" dirty="0">
                <a:solidFill>
                  <a:srgbClr val="C00000"/>
                </a:solidFill>
                <a:cs typeface="Calibri"/>
              </a:rPr>
              <a:t> </a:t>
            </a:r>
            <a:r>
              <a:rPr lang="en-US" sz="2000" spc="5" dirty="0">
                <a:solidFill>
                  <a:srgbClr val="C00000"/>
                </a:solidFill>
                <a:cs typeface="Calibri"/>
              </a:rPr>
              <a:t>line</a:t>
            </a:r>
            <a:endParaRPr lang="en-US" dirty="0"/>
          </a:p>
        </p:txBody>
      </p:sp>
      <p:sp>
        <p:nvSpPr>
          <p:cNvPr id="11" name="TextBox 10">
            <a:extLst>
              <a:ext uri="{FF2B5EF4-FFF2-40B4-BE49-F238E27FC236}">
                <a16:creationId xmlns:a16="http://schemas.microsoft.com/office/drawing/2014/main" id="{A670D7CE-B25D-4483-B24F-F87C0F9256A5}"/>
              </a:ext>
            </a:extLst>
          </p:cNvPr>
          <p:cNvSpPr txBox="1"/>
          <p:nvPr/>
        </p:nvSpPr>
        <p:spPr>
          <a:xfrm>
            <a:off x="6159224" y="6234130"/>
            <a:ext cx="2468880" cy="369332"/>
          </a:xfrm>
          <a:prstGeom prst="rect">
            <a:avLst/>
          </a:prstGeom>
          <a:noFill/>
        </p:spPr>
        <p:txBody>
          <a:bodyPr wrap="square" rtlCol="0">
            <a:spAutoFit/>
          </a:bodyPr>
          <a:lstStyle/>
          <a:p>
            <a:r>
              <a:rPr lang="en-US" b="1" dirty="0">
                <a:solidFill>
                  <a:srgbClr val="000000"/>
                </a:solidFill>
              </a:rPr>
              <a:t>“Secure”</a:t>
            </a:r>
          </a:p>
        </p:txBody>
      </p:sp>
      <p:sp>
        <p:nvSpPr>
          <p:cNvPr id="17" name="TextBox 16">
            <a:extLst>
              <a:ext uri="{FF2B5EF4-FFF2-40B4-BE49-F238E27FC236}">
                <a16:creationId xmlns:a16="http://schemas.microsoft.com/office/drawing/2014/main" id="{4D776821-6F14-407E-93B0-C71F0C66E20B}"/>
              </a:ext>
            </a:extLst>
          </p:cNvPr>
          <p:cNvSpPr txBox="1"/>
          <p:nvPr/>
        </p:nvSpPr>
        <p:spPr>
          <a:xfrm>
            <a:off x="4206240" y="4419600"/>
            <a:ext cx="619760" cy="461665"/>
          </a:xfrm>
          <a:prstGeom prst="rect">
            <a:avLst/>
          </a:prstGeom>
          <a:noFill/>
        </p:spPr>
        <p:txBody>
          <a:bodyPr wrap="square" rtlCol="0">
            <a:spAutoFit/>
          </a:bodyPr>
          <a:lstStyle/>
          <a:p>
            <a:r>
              <a:rPr lang="en-US" sz="2400" b="1" u="sng" dirty="0">
                <a:solidFill>
                  <a:srgbClr val="000000"/>
                </a:solidFill>
              </a:rPr>
              <a:t>OR</a:t>
            </a:r>
          </a:p>
        </p:txBody>
      </p:sp>
      <p:sp>
        <p:nvSpPr>
          <p:cNvPr id="18" name="Oval 17">
            <a:extLst>
              <a:ext uri="{FF2B5EF4-FFF2-40B4-BE49-F238E27FC236}">
                <a16:creationId xmlns:a16="http://schemas.microsoft.com/office/drawing/2014/main" id="{7B3AA331-CC15-4042-96C3-659AAD03F100}"/>
              </a:ext>
            </a:extLst>
          </p:cNvPr>
          <p:cNvSpPr/>
          <p:nvPr/>
        </p:nvSpPr>
        <p:spPr>
          <a:xfrm>
            <a:off x="6052544" y="6180393"/>
            <a:ext cx="1191536" cy="446080"/>
          </a:xfrm>
          <a:prstGeom prst="ellipse">
            <a:avLst/>
          </a:prstGeom>
          <a:noFill/>
          <a:ln w="28575">
            <a:solidFill>
              <a:srgbClr val="DC1F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539353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720E607A-C618-4521-AB1E-283494F1B216}"/>
              </a:ext>
            </a:extLst>
          </p:cNvPr>
          <p:cNvSpPr>
            <a:spLocks noGrp="1"/>
          </p:cNvSpPr>
          <p:nvPr>
            <p:ph idx="1"/>
          </p:nvPr>
        </p:nvSpPr>
        <p:spPr>
          <a:xfrm>
            <a:off x="178748" y="1909615"/>
            <a:ext cx="7886700" cy="4186238"/>
          </a:xfrm>
        </p:spPr>
        <p:txBody>
          <a:bodyPr/>
          <a:lstStyle/>
          <a:p>
            <a:pPr marL="385763" indent="-214313">
              <a:buFont typeface="Wingdings" panose="05000000000000000000" pitchFamily="2" charset="2"/>
              <a:buChar char="v"/>
            </a:pPr>
            <a:r>
              <a:rPr lang="en-US" sz="2400" dirty="0"/>
              <a:t>Are you using auto-populate?</a:t>
            </a:r>
          </a:p>
          <a:p>
            <a:pPr marL="385763" indent="-214313">
              <a:buFont typeface="Wingdings" panose="05000000000000000000" pitchFamily="2" charset="2"/>
              <a:buChar char="v"/>
            </a:pPr>
            <a:r>
              <a:rPr lang="en-US" sz="2400" dirty="0"/>
              <a:t>Did you double check the email address?</a:t>
            </a:r>
          </a:p>
          <a:p>
            <a:pPr marL="385763" indent="-214313">
              <a:buFont typeface="Wingdings" panose="05000000000000000000" pitchFamily="2" charset="2"/>
              <a:buChar char="v"/>
            </a:pPr>
            <a:r>
              <a:rPr lang="en-US" sz="2400" dirty="0"/>
              <a:t>Are you sending to a group?</a:t>
            </a:r>
          </a:p>
          <a:p>
            <a:pPr marL="728663" lvl="1" indent="-214313">
              <a:buFont typeface="Wingdings" panose="05000000000000000000" pitchFamily="2" charset="2"/>
              <a:buChar char="v"/>
            </a:pPr>
            <a:r>
              <a:rPr lang="en-US" sz="2400" dirty="0"/>
              <a:t>Has anyone left the group?</a:t>
            </a:r>
          </a:p>
          <a:p>
            <a:pPr marL="728663" lvl="1" indent="-214313">
              <a:buFont typeface="Wingdings" panose="05000000000000000000" pitchFamily="2" charset="2"/>
              <a:buChar char="v"/>
            </a:pPr>
            <a:r>
              <a:rPr lang="en-US" sz="2400" dirty="0"/>
              <a:t>Are all the addresses still accurate?</a:t>
            </a:r>
          </a:p>
          <a:p>
            <a:pPr marL="728663" lvl="1" indent="-214313">
              <a:buFont typeface="Wingdings" panose="05000000000000000000" pitchFamily="2" charset="2"/>
              <a:buChar char="v"/>
            </a:pPr>
            <a:r>
              <a:rPr lang="en-US" sz="2400" dirty="0"/>
              <a:t>Is it necessary to “Reply All”?</a:t>
            </a:r>
          </a:p>
          <a:p>
            <a:pPr marL="728663" lvl="1" indent="-214313">
              <a:buFont typeface="Wingdings" panose="05000000000000000000" pitchFamily="2" charset="2"/>
              <a:buChar char="v"/>
            </a:pPr>
            <a:r>
              <a:rPr lang="en-US" sz="2400" dirty="0"/>
              <a:t>Are you sending an attachment, such as an excel spreadsheet, with hidden tabs that may contain sensitive information?</a:t>
            </a:r>
          </a:p>
        </p:txBody>
      </p:sp>
      <p:sp>
        <p:nvSpPr>
          <p:cNvPr id="6" name="Title 1">
            <a:extLst>
              <a:ext uri="{FF2B5EF4-FFF2-40B4-BE49-F238E27FC236}">
                <a16:creationId xmlns:a16="http://schemas.microsoft.com/office/drawing/2014/main" id="{B3102A09-4C25-42CC-B978-B56C41733D82}"/>
              </a:ext>
            </a:extLst>
          </p:cNvPr>
          <p:cNvSpPr>
            <a:spLocks noGrp="1"/>
          </p:cNvSpPr>
          <p:nvPr>
            <p:ph type="title"/>
          </p:nvPr>
        </p:nvSpPr>
        <p:spPr>
          <a:xfrm>
            <a:off x="760730" y="660952"/>
            <a:ext cx="8078470" cy="1060450"/>
          </a:xfrm>
        </p:spPr>
        <p:txBody>
          <a:bodyPr>
            <a:normAutofit fontScale="90000"/>
          </a:bodyPr>
          <a:lstStyle/>
          <a:p>
            <a:pPr algn="ctr"/>
            <a:br>
              <a:rPr lang="en-US" sz="2700" dirty="0">
                <a:solidFill>
                  <a:srgbClr val="C00000"/>
                </a:solidFill>
              </a:rPr>
            </a:br>
            <a:r>
              <a:rPr lang="en-US" sz="3600" dirty="0">
                <a:solidFill>
                  <a:schemeClr val="accent1"/>
                </a:solidFill>
              </a:rPr>
              <a:t>Check the Email Address Before You Hit Send</a:t>
            </a:r>
          </a:p>
        </p:txBody>
      </p:sp>
      <p:pic>
        <p:nvPicPr>
          <p:cNvPr id="7" name="Picture 3">
            <a:extLst>
              <a:ext uri="{FF2B5EF4-FFF2-40B4-BE49-F238E27FC236}">
                <a16:creationId xmlns:a16="http://schemas.microsoft.com/office/drawing/2014/main" id="{3EF41B29-6245-4311-A8AE-C4932482A7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714" y="417443"/>
            <a:ext cx="2221337" cy="487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Email Newsletter Marketing · Free vector graphic on Pixabay">
            <a:extLst>
              <a:ext uri="{FF2B5EF4-FFF2-40B4-BE49-F238E27FC236}">
                <a16:creationId xmlns:a16="http://schemas.microsoft.com/office/drawing/2014/main" id="{DBFFA486-F6CB-45E6-AA1D-256F73585D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4631" y="2685688"/>
            <a:ext cx="2341049" cy="1309524"/>
          </a:xfrm>
          <a:prstGeom prst="rect">
            <a:avLst/>
          </a:prstGeom>
        </p:spPr>
      </p:pic>
    </p:spTree>
    <p:extLst>
      <p:ext uri="{BB962C8B-B14F-4D97-AF65-F5344CB8AC3E}">
        <p14:creationId xmlns:p14="http://schemas.microsoft.com/office/powerpoint/2010/main" val="551812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grpId="0" nodeType="after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1000"/>
                                        <p:tgtEl>
                                          <p:spTgt spid="5">
                                            <p:txEl>
                                              <p:pRg st="3" end="3"/>
                                            </p:txEl>
                                          </p:spTgt>
                                        </p:tgtEl>
                                      </p:cBhvr>
                                    </p:animEffect>
                                    <p:anim calcmode="lin" valueType="num">
                                      <p:cBhvr>
                                        <p:cTn id="26"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fade">
                                      <p:cBhvr>
                                        <p:cTn id="31" dur="1000"/>
                                        <p:tgtEl>
                                          <p:spTgt spid="5">
                                            <p:txEl>
                                              <p:pRg st="4" end="4"/>
                                            </p:txEl>
                                          </p:spTgt>
                                        </p:tgtEl>
                                      </p:cBhvr>
                                    </p:animEffect>
                                    <p:anim calcmode="lin" valueType="num">
                                      <p:cBhvr>
                                        <p:cTn id="3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7" presetClass="entr" presetSubtype="0" fill="hold" grpId="0" nodeType="after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fade">
                                      <p:cBhvr>
                                        <p:cTn id="37" dur="1000"/>
                                        <p:tgtEl>
                                          <p:spTgt spid="5">
                                            <p:txEl>
                                              <p:pRg st="5" end="5"/>
                                            </p:txEl>
                                          </p:spTgt>
                                        </p:tgtEl>
                                      </p:cBhvr>
                                    </p:animEffect>
                                    <p:anim calcmode="lin" valueType="num">
                                      <p:cBhvr>
                                        <p:cTn id="38"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5">
                                            <p:txEl>
                                              <p:pRg st="5" end="5"/>
                                            </p:txEl>
                                          </p:spTgt>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100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32DA61-3E75-4000-B6D2-D193C4D0B606}"/>
              </a:ext>
            </a:extLst>
          </p:cNvPr>
          <p:cNvSpPr>
            <a:spLocks noGrp="1"/>
          </p:cNvSpPr>
          <p:nvPr>
            <p:ph type="title"/>
          </p:nvPr>
        </p:nvSpPr>
        <p:spPr>
          <a:xfrm>
            <a:off x="3290570" y="209481"/>
            <a:ext cx="7886700" cy="1060312"/>
          </a:xfrm>
        </p:spPr>
        <p:txBody>
          <a:bodyPr/>
          <a:lstStyle/>
          <a:p>
            <a:r>
              <a:rPr lang="en-US" dirty="0"/>
              <a:t>Breach or Not?  </a:t>
            </a:r>
          </a:p>
        </p:txBody>
      </p:sp>
      <p:sp>
        <p:nvSpPr>
          <p:cNvPr id="5" name="Content Placeholder 4">
            <a:extLst>
              <a:ext uri="{FF2B5EF4-FFF2-40B4-BE49-F238E27FC236}">
                <a16:creationId xmlns:a16="http://schemas.microsoft.com/office/drawing/2014/main" id="{D03D2A33-058B-4C46-8BFB-55A686BD3E09}"/>
              </a:ext>
            </a:extLst>
          </p:cNvPr>
          <p:cNvSpPr>
            <a:spLocks noGrp="1"/>
          </p:cNvSpPr>
          <p:nvPr>
            <p:ph idx="1"/>
          </p:nvPr>
        </p:nvSpPr>
        <p:spPr>
          <a:xfrm>
            <a:off x="628650" y="1635125"/>
            <a:ext cx="7886700" cy="1200329"/>
          </a:xfrm>
          <a:prstGeom prst="rect">
            <a:avLst/>
          </a:prstGeom>
        </p:spPr>
        <p:txBody>
          <a:bodyPr wrap="square">
            <a:spAutoFit/>
          </a:bodyPr>
          <a:lstStyle/>
          <a:p>
            <a:r>
              <a:rPr lang="en-US" dirty="0"/>
              <a:t>An employee in the billing company sent an email with an attachment that contained patient information for patients to an incorrect email address. The email appeared active, but attempts to contact the individual associated with the email address were unsuccessful.</a:t>
            </a:r>
            <a:endParaRPr lang="en-US" sz="2000" b="0" i="0" dirty="0">
              <a:solidFill>
                <a:srgbClr val="000000"/>
              </a:solidFill>
              <a:effectLst/>
              <a:latin typeface="Times New Roman" panose="02020603050405020304" pitchFamily="18" charset="0"/>
              <a:cs typeface="Times New Roman" panose="02020603050405020304" pitchFamily="18" charset="0"/>
            </a:endParaRPr>
          </a:p>
        </p:txBody>
      </p:sp>
      <p:pic>
        <p:nvPicPr>
          <p:cNvPr id="6" name="Picture 3">
            <a:extLst>
              <a:ext uri="{FF2B5EF4-FFF2-40B4-BE49-F238E27FC236}">
                <a16:creationId xmlns:a16="http://schemas.microsoft.com/office/drawing/2014/main" id="{025DA02E-7D44-4BE8-81F8-056D030A8B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714" y="417443"/>
            <a:ext cx="2221337" cy="487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DE9CC305-3AC7-44C6-826F-E6D74409890A}"/>
              </a:ext>
            </a:extLst>
          </p:cNvPr>
          <p:cNvSpPr txBox="1"/>
          <p:nvPr/>
        </p:nvSpPr>
        <p:spPr>
          <a:xfrm>
            <a:off x="1179195" y="3683794"/>
            <a:ext cx="7122160" cy="1754326"/>
          </a:xfrm>
          <a:prstGeom prst="rect">
            <a:avLst/>
          </a:prstGeom>
          <a:noFill/>
        </p:spPr>
        <p:txBody>
          <a:bodyPr wrap="square" rtlCol="0">
            <a:spAutoFit/>
          </a:bodyPr>
          <a:lstStyle/>
          <a:p>
            <a:endParaRPr lang="en-US" dirty="0">
              <a:solidFill>
                <a:schemeClr val="accent1"/>
              </a:solidFill>
            </a:endParaRPr>
          </a:p>
          <a:p>
            <a:r>
              <a:rPr lang="en-US" b="1" dirty="0">
                <a:solidFill>
                  <a:schemeClr val="accent1"/>
                </a:solidFill>
              </a:rPr>
              <a:t>This event was a breach</a:t>
            </a:r>
            <a:r>
              <a:rPr lang="en-US" dirty="0">
                <a:solidFill>
                  <a:schemeClr val="accent1"/>
                </a:solidFill>
              </a:rPr>
              <a:t>.  Although the transmission of the PHI to the incorrect email address was inadvertent, the PHI was sent to an individual who was not associated with the group or its business associates who could have accessed the PHI. The physician was required under law to notify patients and the government.</a:t>
            </a:r>
          </a:p>
        </p:txBody>
      </p:sp>
      <p:sp>
        <p:nvSpPr>
          <p:cNvPr id="8" name="Rectangle: Folded Corner 7">
            <a:extLst>
              <a:ext uri="{FF2B5EF4-FFF2-40B4-BE49-F238E27FC236}">
                <a16:creationId xmlns:a16="http://schemas.microsoft.com/office/drawing/2014/main" id="{19405709-A642-4949-B22E-989424035C64}"/>
              </a:ext>
            </a:extLst>
          </p:cNvPr>
          <p:cNvSpPr/>
          <p:nvPr/>
        </p:nvSpPr>
        <p:spPr>
          <a:xfrm>
            <a:off x="965200" y="3545840"/>
            <a:ext cx="7550150" cy="2235200"/>
          </a:xfrm>
          <a:prstGeom prst="foldedCorner">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26205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25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268122BD-FA9B-40EF-A5C0-9007BED0B9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714" y="417443"/>
            <a:ext cx="2221337" cy="487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a:extLst>
              <a:ext uri="{FF2B5EF4-FFF2-40B4-BE49-F238E27FC236}">
                <a16:creationId xmlns:a16="http://schemas.microsoft.com/office/drawing/2014/main" id="{03B5BE58-90E6-4B03-B9ED-6A663BC70654}"/>
              </a:ext>
            </a:extLst>
          </p:cNvPr>
          <p:cNvSpPr>
            <a:spLocks noGrp="1"/>
          </p:cNvSpPr>
          <p:nvPr>
            <p:ph idx="1"/>
          </p:nvPr>
        </p:nvSpPr>
        <p:spPr>
          <a:xfrm>
            <a:off x="535114" y="1335258"/>
            <a:ext cx="7886700" cy="4187484"/>
          </a:xfrm>
        </p:spPr>
        <p:txBody>
          <a:bodyPr/>
          <a:lstStyle/>
          <a:p>
            <a:pPr marL="0" marR="0" lvl="0" indent="0" algn="l" defTabSz="914400" rtl="0" eaLnBrk="1" fontAlgn="auto" latinLnBrk="0" hangingPunct="1">
              <a:lnSpc>
                <a:spcPct val="100000"/>
              </a:lnSpc>
              <a:spcBef>
                <a:spcPts val="4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Times New Roman"/>
              <a:ea typeface="+mn-ea"/>
              <a:cs typeface="Times New Roman"/>
            </a:endParaRPr>
          </a:p>
          <a:p>
            <a:pPr marL="298450" marR="424815" lvl="0" indent="-285750" algn="l" defTabSz="914400" rtl="0" eaLnBrk="1" fontAlgn="auto" latinLnBrk="0" hangingPunct="1">
              <a:lnSpc>
                <a:spcPct val="104900"/>
              </a:lnSpc>
              <a:spcBef>
                <a:spcPts val="0"/>
              </a:spcBef>
              <a:spcAft>
                <a:spcPts val="0"/>
              </a:spcAft>
              <a:buClrTx/>
              <a:buSzTx/>
              <a:buFont typeface="Arial"/>
              <a:buChar char="•"/>
              <a:tabLst>
                <a:tab pos="298450" algn="l"/>
                <a:tab pos="299085" algn="l"/>
              </a:tabLst>
              <a:defRPr/>
            </a:pPr>
            <a:r>
              <a:rPr kumimoji="0" lang="en-US" sz="2400" b="0" i="0" u="none" strike="noStrike" kern="1200" cap="none" spc="10" normalizeH="0" baseline="0" noProof="0" dirty="0">
                <a:ln>
                  <a:noFill/>
                </a:ln>
                <a:solidFill>
                  <a:srgbClr val="000000"/>
                </a:solidFill>
                <a:effectLst/>
                <a:uLnTx/>
                <a:uFillTx/>
                <a:latin typeface="Calibri"/>
                <a:ea typeface="+mn-ea"/>
                <a:cs typeface="Calibri"/>
              </a:rPr>
              <a:t>Look </a:t>
            </a:r>
            <a:r>
              <a:rPr kumimoji="0" lang="en-US" sz="2400" b="0" i="0" u="none" strike="noStrike" kern="1200" cap="none" spc="-5" normalizeH="0" baseline="0" noProof="0" dirty="0">
                <a:ln>
                  <a:noFill/>
                </a:ln>
                <a:solidFill>
                  <a:srgbClr val="000000"/>
                </a:solidFill>
                <a:effectLst/>
                <a:uLnTx/>
                <a:uFillTx/>
                <a:latin typeface="Calibri"/>
                <a:ea typeface="+mn-ea"/>
                <a:cs typeface="Calibri"/>
              </a:rPr>
              <a:t>for </a:t>
            </a:r>
            <a:r>
              <a:rPr kumimoji="0" lang="en-US" sz="2400" b="0" i="0" u="none" strike="noStrike" kern="1200" cap="none" spc="5" normalizeH="0" baseline="0" noProof="0" dirty="0">
                <a:ln>
                  <a:noFill/>
                </a:ln>
                <a:solidFill>
                  <a:srgbClr val="000000"/>
                </a:solidFill>
                <a:effectLst/>
                <a:uLnTx/>
                <a:uFillTx/>
                <a:latin typeface="Calibri"/>
                <a:ea typeface="+mn-ea"/>
                <a:cs typeface="Calibri"/>
              </a:rPr>
              <a:t>the </a:t>
            </a:r>
            <a:r>
              <a:rPr kumimoji="0" lang="en-US" sz="2400" b="1" i="0" u="none" strike="noStrike" kern="1200" cap="none" spc="10" normalizeH="0" baseline="0" noProof="0" dirty="0">
                <a:ln>
                  <a:noFill/>
                </a:ln>
                <a:solidFill>
                  <a:srgbClr val="DC1F03"/>
                </a:solidFill>
                <a:effectLst/>
                <a:uLnTx/>
                <a:uFillTx/>
                <a:latin typeface="Calibri"/>
                <a:ea typeface="+mn-ea"/>
                <a:cs typeface="Calibri"/>
              </a:rPr>
              <a:t>[EXTERNAL </a:t>
            </a:r>
            <a:r>
              <a:rPr kumimoji="0" lang="en-US" sz="2400" b="1" i="0" u="none" strike="noStrike" kern="1200" cap="none" spc="0" normalizeH="0" baseline="0" noProof="0" dirty="0">
                <a:ln>
                  <a:noFill/>
                </a:ln>
                <a:solidFill>
                  <a:srgbClr val="DC1F03"/>
                </a:solidFill>
                <a:effectLst/>
                <a:uLnTx/>
                <a:uFillTx/>
                <a:latin typeface="Calibri"/>
                <a:ea typeface="+mn-ea"/>
                <a:cs typeface="Calibri"/>
              </a:rPr>
              <a:t>MSG] </a:t>
            </a:r>
            <a:r>
              <a:rPr kumimoji="0" lang="en-US" sz="2400" b="0" i="0" u="none" strike="noStrike" kern="1200" cap="none" spc="0" normalizeH="0" baseline="0" noProof="0" dirty="0">
                <a:ln>
                  <a:noFill/>
                </a:ln>
                <a:solidFill>
                  <a:srgbClr val="000000"/>
                </a:solidFill>
                <a:effectLst/>
                <a:uLnTx/>
                <a:uFillTx/>
                <a:latin typeface="Calibri"/>
                <a:ea typeface="+mn-ea"/>
                <a:cs typeface="Calibri"/>
              </a:rPr>
              <a:t>banner </a:t>
            </a:r>
            <a:r>
              <a:rPr kumimoji="0" lang="en-US" sz="2400" b="0" i="0" u="none" strike="noStrike" kern="1200" cap="none" spc="10" normalizeH="0" baseline="0" noProof="0" dirty="0">
                <a:ln>
                  <a:noFill/>
                </a:ln>
                <a:solidFill>
                  <a:srgbClr val="000000"/>
                </a:solidFill>
                <a:effectLst/>
                <a:uLnTx/>
                <a:uFillTx/>
                <a:latin typeface="Calibri"/>
                <a:ea typeface="+mn-ea"/>
                <a:cs typeface="Calibri"/>
              </a:rPr>
              <a:t>on any email. Email </a:t>
            </a:r>
            <a:r>
              <a:rPr kumimoji="0" lang="en-US" sz="2400" b="0" i="0" u="none" strike="noStrike" kern="1200" cap="none" spc="15" normalizeH="0" baseline="0" noProof="0" dirty="0">
                <a:ln>
                  <a:noFill/>
                </a:ln>
                <a:solidFill>
                  <a:srgbClr val="000000"/>
                </a:solidFill>
                <a:effectLst/>
                <a:uLnTx/>
                <a:uFillTx/>
                <a:latin typeface="Calibri"/>
                <a:ea typeface="+mn-ea"/>
                <a:cs typeface="Calibri"/>
              </a:rPr>
              <a:t>with t</a:t>
            </a:r>
            <a:r>
              <a:rPr kumimoji="0" lang="en-US" sz="2400" b="0" i="0" u="none" strike="noStrike" kern="1200" cap="none" spc="10" normalizeH="0" baseline="0" noProof="0" dirty="0">
                <a:ln>
                  <a:noFill/>
                </a:ln>
                <a:solidFill>
                  <a:srgbClr val="000000"/>
                </a:solidFill>
                <a:effectLst/>
                <a:uLnTx/>
                <a:uFillTx/>
                <a:latin typeface="Calibri"/>
                <a:ea typeface="+mn-ea"/>
                <a:cs typeface="Calibri"/>
              </a:rPr>
              <a:t>his </a:t>
            </a:r>
            <a:r>
              <a:rPr kumimoji="0" lang="en-US" sz="2400" b="0" i="0" u="none" strike="noStrike" kern="1200" cap="none" spc="0" normalizeH="0" baseline="0" noProof="0" dirty="0">
                <a:ln>
                  <a:noFill/>
                </a:ln>
                <a:solidFill>
                  <a:srgbClr val="000000"/>
                </a:solidFill>
                <a:effectLst/>
                <a:uLnTx/>
                <a:uFillTx/>
                <a:latin typeface="Calibri"/>
                <a:ea typeface="+mn-ea"/>
                <a:cs typeface="Calibri"/>
              </a:rPr>
              <a:t>banner </a:t>
            </a:r>
            <a:r>
              <a:rPr kumimoji="0" lang="en-US" sz="2400" b="0" i="0" u="none" strike="noStrike" kern="1200" cap="none" spc="-5" normalizeH="0" baseline="0" noProof="0" dirty="0">
                <a:ln>
                  <a:noFill/>
                </a:ln>
                <a:solidFill>
                  <a:srgbClr val="000000"/>
                </a:solidFill>
                <a:effectLst/>
                <a:uLnTx/>
                <a:uFillTx/>
                <a:latin typeface="Calibri"/>
                <a:ea typeface="+mn-ea"/>
                <a:cs typeface="Calibri"/>
              </a:rPr>
              <a:t>may pose</a:t>
            </a:r>
            <a:r>
              <a:rPr kumimoji="0" lang="en-US" sz="2400" b="0" i="0" u="none" strike="noStrike" kern="1200" cap="none" spc="10" normalizeH="0" baseline="0" noProof="0" dirty="0">
                <a:ln>
                  <a:noFill/>
                </a:ln>
                <a:solidFill>
                  <a:srgbClr val="000000"/>
                </a:solidFill>
                <a:effectLst/>
                <a:uLnTx/>
                <a:uFillTx/>
                <a:latin typeface="Calibri"/>
                <a:ea typeface="+mn-ea"/>
                <a:cs typeface="Calibri"/>
              </a:rPr>
              <a:t> a </a:t>
            </a:r>
            <a:r>
              <a:rPr kumimoji="0" lang="en-US" sz="2400" b="0" i="0" u="none" strike="noStrike" kern="1200" cap="none" spc="-5" normalizeH="0" baseline="0" noProof="0" dirty="0">
                <a:ln>
                  <a:noFill/>
                </a:ln>
                <a:solidFill>
                  <a:srgbClr val="000000"/>
                </a:solidFill>
                <a:effectLst/>
                <a:uLnTx/>
                <a:uFillTx/>
                <a:latin typeface="Calibri"/>
                <a:ea typeface="+mn-ea"/>
                <a:cs typeface="Calibri"/>
              </a:rPr>
              <a:t>greater </a:t>
            </a:r>
            <a:r>
              <a:rPr kumimoji="0" lang="en-US" sz="2400" b="0" i="0" u="none" strike="noStrike" kern="1200" cap="none" spc="0" normalizeH="0" baseline="0" noProof="0" dirty="0">
                <a:ln>
                  <a:noFill/>
                </a:ln>
                <a:solidFill>
                  <a:srgbClr val="000000"/>
                </a:solidFill>
                <a:effectLst/>
                <a:uLnTx/>
                <a:uFillTx/>
                <a:latin typeface="Calibri"/>
                <a:ea typeface="+mn-ea"/>
                <a:cs typeface="Calibri"/>
              </a:rPr>
              <a:t>risk </a:t>
            </a:r>
            <a:r>
              <a:rPr kumimoji="0" lang="en-US" sz="2400" b="0" i="0" u="none" strike="noStrike" kern="1200" cap="none" spc="10" normalizeH="0" baseline="0" noProof="0" dirty="0">
                <a:ln>
                  <a:noFill/>
                </a:ln>
                <a:solidFill>
                  <a:srgbClr val="000000"/>
                </a:solidFill>
                <a:effectLst/>
                <a:uLnTx/>
                <a:uFillTx/>
                <a:latin typeface="Calibri"/>
                <a:ea typeface="+mn-ea"/>
                <a:cs typeface="Calibri"/>
              </a:rPr>
              <a:t>to </a:t>
            </a:r>
            <a:r>
              <a:rPr kumimoji="0" lang="en-US" sz="2400" b="0" i="0" u="none" strike="noStrike" kern="1200" cap="none" spc="5" normalizeH="0" baseline="0" noProof="0" dirty="0">
                <a:ln>
                  <a:noFill/>
                </a:ln>
                <a:solidFill>
                  <a:srgbClr val="000000"/>
                </a:solidFill>
                <a:effectLst/>
                <a:uLnTx/>
                <a:uFillTx/>
                <a:latin typeface="Calibri"/>
                <a:ea typeface="+mn-ea"/>
                <a:cs typeface="Calibri"/>
              </a:rPr>
              <a:t>our</a:t>
            </a:r>
            <a:r>
              <a:rPr kumimoji="0" lang="en-US" sz="2400" b="0" i="0" u="none" strike="noStrike" kern="1200" cap="none" spc="290" normalizeH="0" baseline="0" noProof="0" dirty="0">
                <a:ln>
                  <a:noFill/>
                </a:ln>
                <a:solidFill>
                  <a:srgbClr val="000000"/>
                </a:solidFill>
                <a:effectLst/>
                <a:uLnTx/>
                <a:uFillTx/>
                <a:latin typeface="Calibri"/>
                <a:ea typeface="+mn-ea"/>
                <a:cs typeface="Calibri"/>
              </a:rPr>
              <a:t> </a:t>
            </a:r>
            <a:r>
              <a:rPr kumimoji="0" lang="en-US" sz="2400" b="0" i="0" u="none" strike="noStrike" kern="1200" cap="none" spc="0" normalizeH="0" baseline="0" noProof="0" dirty="0">
                <a:ln>
                  <a:noFill/>
                </a:ln>
                <a:solidFill>
                  <a:srgbClr val="000000"/>
                </a:solidFill>
                <a:effectLst/>
                <a:uLnTx/>
                <a:uFillTx/>
                <a:latin typeface="Calibri"/>
                <a:ea typeface="+mn-ea"/>
                <a:cs typeface="Calibri"/>
              </a:rPr>
              <a:t>system</a:t>
            </a:r>
          </a:p>
          <a:p>
            <a:pPr marL="298450" marR="0" lvl="0" indent="-285750" algn="l" defTabSz="914400" rtl="0" eaLnBrk="1" fontAlgn="auto" latinLnBrk="0" hangingPunct="1">
              <a:lnSpc>
                <a:spcPct val="100000"/>
              </a:lnSpc>
              <a:spcBef>
                <a:spcPts val="15"/>
              </a:spcBef>
              <a:spcAft>
                <a:spcPts val="0"/>
              </a:spcAft>
              <a:buClrTx/>
              <a:buSzTx/>
              <a:buFont typeface="Arial"/>
              <a:buChar char="•"/>
              <a:tabLst>
                <a:tab pos="298450" algn="l"/>
                <a:tab pos="299085" algn="l"/>
              </a:tabLst>
              <a:defRPr/>
            </a:pPr>
            <a:r>
              <a:rPr kumimoji="0" lang="en-US" sz="2400" b="0" i="0" u="none" strike="noStrike" kern="1200" cap="none" spc="-5" normalizeH="0" baseline="0" noProof="0" dirty="0">
                <a:ln>
                  <a:noFill/>
                </a:ln>
                <a:solidFill>
                  <a:srgbClr val="000000"/>
                </a:solidFill>
                <a:effectLst/>
                <a:uLnTx/>
                <a:uFillTx/>
                <a:latin typeface="Calibri"/>
                <a:ea typeface="+mn-ea"/>
                <a:cs typeface="Calibri"/>
              </a:rPr>
              <a:t>These </a:t>
            </a:r>
            <a:r>
              <a:rPr kumimoji="0" lang="en-US" sz="2400" b="0" i="0" u="none" strike="noStrike" kern="1200" cap="none" spc="0" normalizeH="0" baseline="0" noProof="0" dirty="0">
                <a:ln>
                  <a:noFill/>
                </a:ln>
                <a:solidFill>
                  <a:srgbClr val="000000"/>
                </a:solidFill>
                <a:effectLst/>
                <a:uLnTx/>
                <a:uFillTx/>
                <a:latin typeface="Calibri"/>
                <a:ea typeface="+mn-ea"/>
                <a:cs typeface="Calibri"/>
              </a:rPr>
              <a:t>messages </a:t>
            </a:r>
            <a:r>
              <a:rPr kumimoji="0" lang="en-US" sz="2400" b="0" i="0" u="none" strike="noStrike" kern="1200" cap="none" spc="10" normalizeH="0" baseline="0" noProof="0" dirty="0">
                <a:ln>
                  <a:noFill/>
                </a:ln>
                <a:solidFill>
                  <a:srgbClr val="000000"/>
                </a:solidFill>
                <a:effectLst/>
                <a:uLnTx/>
                <a:uFillTx/>
                <a:latin typeface="Calibri"/>
                <a:ea typeface="+mn-ea"/>
                <a:cs typeface="Calibri"/>
              </a:rPr>
              <a:t>could</a:t>
            </a:r>
            <a:r>
              <a:rPr lang="en-US" sz="2400" b="0" spc="315" dirty="0">
                <a:solidFill>
                  <a:srgbClr val="000000"/>
                </a:solidFill>
                <a:latin typeface="Calibri"/>
                <a:ea typeface="+mn-ea"/>
                <a:cs typeface="Calibri"/>
              </a:rPr>
              <a:t> </a:t>
            </a:r>
            <a:r>
              <a:rPr kumimoji="0" lang="en-US" sz="2400" b="0" i="0" u="none" strike="noStrike" kern="1200" cap="none" spc="5" normalizeH="0" baseline="0" noProof="0" dirty="0">
                <a:ln>
                  <a:noFill/>
                </a:ln>
                <a:solidFill>
                  <a:srgbClr val="000000"/>
                </a:solidFill>
                <a:effectLst/>
                <a:uLnTx/>
                <a:uFillTx/>
                <a:latin typeface="Calibri"/>
                <a:ea typeface="+mn-ea"/>
                <a:cs typeface="Calibri"/>
              </a:rPr>
              <a:t>include:</a:t>
            </a:r>
            <a:endParaRPr kumimoji="0" lang="en-US" sz="2400" b="0" i="0" u="none" strike="noStrike" kern="1200" cap="none" spc="0" normalizeH="0" baseline="0" noProof="0" dirty="0">
              <a:ln>
                <a:noFill/>
              </a:ln>
              <a:solidFill>
                <a:srgbClr val="000000"/>
              </a:solidFill>
              <a:effectLst/>
              <a:uLnTx/>
              <a:uFillTx/>
              <a:latin typeface="Calibri"/>
              <a:ea typeface="+mn-ea"/>
              <a:cs typeface="Calibri"/>
            </a:endParaRPr>
          </a:p>
          <a:p>
            <a:pPr marL="549275" marR="0" lvl="1" indent="-285750" algn="l" defTabSz="914400" rtl="0" eaLnBrk="1" fontAlgn="auto" latinLnBrk="0" hangingPunct="1">
              <a:lnSpc>
                <a:spcPct val="100000"/>
              </a:lnSpc>
              <a:spcBef>
                <a:spcPts val="740"/>
              </a:spcBef>
              <a:spcAft>
                <a:spcPts val="0"/>
              </a:spcAft>
              <a:buClrTx/>
              <a:buSzTx/>
              <a:buFont typeface="MS UI Gothic"/>
              <a:buChar char="❖"/>
              <a:tabLst>
                <a:tab pos="549910" algn="l"/>
              </a:tabLst>
              <a:defRPr/>
            </a:pPr>
            <a:r>
              <a:rPr kumimoji="0" lang="en-US" sz="2400" b="0" i="0" u="none" strike="noStrike" kern="1200" cap="none" spc="10" normalizeH="0" baseline="0" noProof="0" dirty="0">
                <a:ln>
                  <a:noFill/>
                </a:ln>
                <a:solidFill>
                  <a:srgbClr val="000000"/>
                </a:solidFill>
                <a:effectLst/>
                <a:uLnTx/>
                <a:uFillTx/>
                <a:latin typeface="Calibri"/>
                <a:ea typeface="+mn-ea"/>
                <a:cs typeface="Calibri"/>
              </a:rPr>
              <a:t>Spam – </a:t>
            </a:r>
            <a:r>
              <a:rPr kumimoji="0" lang="en-US" sz="2400" b="0" i="0" u="none" strike="noStrike" kern="1200" cap="none" spc="5" normalizeH="0" baseline="0" noProof="0" dirty="0">
                <a:ln>
                  <a:noFill/>
                </a:ln>
                <a:solidFill>
                  <a:srgbClr val="000000"/>
                </a:solidFill>
                <a:effectLst/>
                <a:uLnTx/>
                <a:uFillTx/>
                <a:latin typeface="Calibri"/>
                <a:ea typeface="+mn-ea"/>
                <a:cs typeface="Calibri"/>
              </a:rPr>
              <a:t>unsolicited  bulk </a:t>
            </a:r>
            <a:r>
              <a:rPr kumimoji="0" lang="en-US" sz="2400" b="0" i="0" u="none" strike="noStrike" kern="1200" cap="none" spc="10" normalizeH="0" baseline="0" noProof="0" dirty="0">
                <a:ln>
                  <a:noFill/>
                </a:ln>
                <a:solidFill>
                  <a:srgbClr val="000000"/>
                </a:solidFill>
                <a:effectLst/>
                <a:uLnTx/>
                <a:uFillTx/>
                <a:latin typeface="Calibri"/>
                <a:ea typeface="+mn-ea"/>
                <a:cs typeface="Calibri"/>
              </a:rPr>
              <a:t>email.  </a:t>
            </a:r>
            <a:r>
              <a:rPr kumimoji="0" lang="en-US" sz="2400" b="1" i="0" u="none" strike="noStrike" kern="1200" cap="none" spc="10" normalizeH="0" baseline="0" noProof="0" dirty="0">
                <a:ln>
                  <a:noFill/>
                </a:ln>
                <a:solidFill>
                  <a:srgbClr val="000000"/>
                </a:solidFill>
                <a:effectLst/>
                <a:uLnTx/>
                <a:uFillTx/>
                <a:latin typeface="Calibri"/>
                <a:ea typeface="+mn-ea"/>
                <a:cs typeface="Calibri"/>
              </a:rPr>
              <a:t>Do </a:t>
            </a:r>
            <a:r>
              <a:rPr kumimoji="0" lang="en-US" sz="2400" b="1" i="0" u="none" strike="noStrike" kern="1200" cap="none" spc="5" normalizeH="0" baseline="0" noProof="0" dirty="0">
                <a:ln>
                  <a:noFill/>
                </a:ln>
                <a:solidFill>
                  <a:srgbClr val="000000"/>
                </a:solidFill>
                <a:effectLst/>
                <a:uLnTx/>
                <a:uFillTx/>
                <a:latin typeface="Calibri"/>
                <a:ea typeface="+mn-ea"/>
                <a:cs typeface="Calibri"/>
              </a:rPr>
              <a:t>not </a:t>
            </a:r>
            <a:r>
              <a:rPr kumimoji="0" lang="en-US" sz="2400" b="1" i="0" u="none" strike="noStrike" kern="1200" cap="none" spc="10" normalizeH="0" baseline="0" noProof="0" dirty="0">
                <a:ln>
                  <a:noFill/>
                </a:ln>
                <a:solidFill>
                  <a:srgbClr val="000000"/>
                </a:solidFill>
                <a:effectLst/>
                <a:uLnTx/>
                <a:uFillTx/>
                <a:latin typeface="Calibri"/>
                <a:ea typeface="+mn-ea"/>
                <a:cs typeface="Calibri"/>
              </a:rPr>
              <a:t>reply to or forward spam messages</a:t>
            </a:r>
          </a:p>
          <a:p>
            <a:pPr marL="549275" marR="0" lvl="1" indent="-285750" algn="l" defTabSz="914400" rtl="0" eaLnBrk="1" fontAlgn="auto" latinLnBrk="0" hangingPunct="1">
              <a:lnSpc>
                <a:spcPct val="100000"/>
              </a:lnSpc>
              <a:spcBef>
                <a:spcPts val="740"/>
              </a:spcBef>
              <a:spcAft>
                <a:spcPts val="0"/>
              </a:spcAft>
              <a:buClrTx/>
              <a:buSzTx/>
              <a:buFont typeface="MS UI Gothic"/>
              <a:buChar char="❖"/>
              <a:tabLst>
                <a:tab pos="549910" algn="l"/>
              </a:tabLst>
              <a:defRPr/>
            </a:pPr>
            <a:r>
              <a:rPr kumimoji="0" lang="en-US" sz="2400" b="0" i="0" u="none" strike="noStrike" kern="1200" cap="none" spc="10" normalizeH="0" baseline="0" noProof="0" dirty="0">
                <a:ln>
                  <a:noFill/>
                </a:ln>
                <a:solidFill>
                  <a:srgbClr val="000000"/>
                </a:solidFill>
                <a:effectLst/>
                <a:uLnTx/>
                <a:uFillTx/>
                <a:latin typeface="Calibri"/>
                <a:ea typeface="+mn-ea"/>
                <a:cs typeface="Calibri"/>
              </a:rPr>
              <a:t>Phishing Scams – </a:t>
            </a:r>
            <a:r>
              <a:rPr kumimoji="0" lang="en-US" sz="2400" b="0" i="0" u="none" strike="noStrike" kern="1200" cap="none" spc="5" normalizeH="0" baseline="0" noProof="0" dirty="0">
                <a:ln>
                  <a:noFill/>
                </a:ln>
                <a:solidFill>
                  <a:srgbClr val="000000"/>
                </a:solidFill>
                <a:effectLst/>
                <a:uLnTx/>
                <a:uFillTx/>
                <a:latin typeface="Calibri"/>
                <a:ea typeface="+mn-ea"/>
                <a:cs typeface="Calibri"/>
              </a:rPr>
              <a:t>Email pretending </a:t>
            </a:r>
            <a:r>
              <a:rPr kumimoji="0" lang="en-US" sz="2400" b="0" i="0" u="none" strike="noStrike" kern="1200" cap="none" spc="10" normalizeH="0" baseline="0" noProof="0" dirty="0">
                <a:ln>
                  <a:noFill/>
                </a:ln>
                <a:solidFill>
                  <a:srgbClr val="000000"/>
                </a:solidFill>
                <a:effectLst/>
                <a:uLnTx/>
                <a:uFillTx/>
                <a:latin typeface="Calibri"/>
                <a:ea typeface="+mn-ea"/>
                <a:cs typeface="Calibri"/>
              </a:rPr>
              <a:t>to be </a:t>
            </a:r>
            <a:r>
              <a:rPr kumimoji="0" lang="en-US" sz="2400" b="0" i="0" u="none" strike="noStrike" kern="1200" cap="none" spc="5" normalizeH="0" baseline="0" noProof="0" dirty="0">
                <a:ln>
                  <a:noFill/>
                </a:ln>
                <a:solidFill>
                  <a:srgbClr val="000000"/>
                </a:solidFill>
                <a:effectLst/>
                <a:uLnTx/>
                <a:uFillTx/>
                <a:latin typeface="Calibri"/>
                <a:ea typeface="+mn-ea"/>
                <a:cs typeface="Calibri"/>
              </a:rPr>
              <a:t>from </a:t>
            </a:r>
            <a:r>
              <a:rPr lang="en-US" sz="2400" spc="10" dirty="0">
                <a:solidFill>
                  <a:srgbClr val="000000"/>
                </a:solidFill>
                <a:latin typeface="Calibri"/>
                <a:ea typeface="+mn-ea"/>
                <a:cs typeface="Calibri"/>
              </a:rPr>
              <a:t>a trusted source but used to obtain passwords or other confidential data </a:t>
            </a:r>
            <a:endParaRPr lang="en-US" dirty="0"/>
          </a:p>
        </p:txBody>
      </p:sp>
      <p:sp>
        <p:nvSpPr>
          <p:cNvPr id="4" name="Title 3">
            <a:extLst>
              <a:ext uri="{FF2B5EF4-FFF2-40B4-BE49-F238E27FC236}">
                <a16:creationId xmlns:a16="http://schemas.microsoft.com/office/drawing/2014/main" id="{C3629709-C3D6-48DC-929C-66D2B4DFC8A1}"/>
              </a:ext>
            </a:extLst>
          </p:cNvPr>
          <p:cNvSpPr>
            <a:spLocks noGrp="1"/>
          </p:cNvSpPr>
          <p:nvPr>
            <p:ph type="title"/>
          </p:nvPr>
        </p:nvSpPr>
        <p:spPr>
          <a:xfrm>
            <a:off x="2705038" y="195794"/>
            <a:ext cx="5716776" cy="1060312"/>
          </a:xfrm>
        </p:spPr>
        <p:txBody>
          <a:bodyPr>
            <a:normAutofit/>
          </a:bodyPr>
          <a:lstStyle/>
          <a:p>
            <a:r>
              <a:rPr lang="en-US" dirty="0"/>
              <a:t>Be Careful of Phishing Schemes</a:t>
            </a:r>
          </a:p>
        </p:txBody>
      </p:sp>
      <p:sp>
        <p:nvSpPr>
          <p:cNvPr id="12" name="TextBox 11">
            <a:extLst>
              <a:ext uri="{FF2B5EF4-FFF2-40B4-BE49-F238E27FC236}">
                <a16:creationId xmlns:a16="http://schemas.microsoft.com/office/drawing/2014/main" id="{E323BDAF-968A-4DF0-8971-EF5602A91FFD}"/>
              </a:ext>
            </a:extLst>
          </p:cNvPr>
          <p:cNvSpPr txBox="1"/>
          <p:nvPr/>
        </p:nvSpPr>
        <p:spPr>
          <a:xfrm>
            <a:off x="3649211" y="3429000"/>
            <a:ext cx="184731" cy="369332"/>
          </a:xfrm>
          <a:prstGeom prst="rect">
            <a:avLst/>
          </a:prstGeom>
          <a:noFill/>
        </p:spPr>
        <p:txBody>
          <a:bodyPr wrap="none" rtlCol="0">
            <a:spAutoFit/>
          </a:bodyPr>
          <a:lstStyle/>
          <a:p>
            <a:endParaRPr lang="en-US" dirty="0"/>
          </a:p>
        </p:txBody>
      </p:sp>
      <p:sp>
        <p:nvSpPr>
          <p:cNvPr id="7" name="Rectangle 6">
            <a:extLst>
              <a:ext uri="{FF2B5EF4-FFF2-40B4-BE49-F238E27FC236}">
                <a16:creationId xmlns:a16="http://schemas.microsoft.com/office/drawing/2014/main" id="{D22BB565-B38A-4746-9FBC-6F3A553FEDBF}"/>
              </a:ext>
            </a:extLst>
          </p:cNvPr>
          <p:cNvSpPr/>
          <p:nvPr/>
        </p:nvSpPr>
        <p:spPr>
          <a:xfrm>
            <a:off x="335280" y="5601894"/>
            <a:ext cx="8473440" cy="923330"/>
          </a:xfrm>
          <a:prstGeom prst="rect">
            <a:avLst/>
          </a:prstGeom>
        </p:spPr>
        <p:txBody>
          <a:bodyPr wrap="square">
            <a:spAutoFit/>
          </a:bodyPr>
          <a:lstStyle/>
          <a:p>
            <a:r>
              <a:rPr lang="en-US" dirty="0">
                <a:solidFill>
                  <a:srgbClr val="000000"/>
                </a:solidFill>
                <a:latin typeface="Times New Roman" panose="02020603050405020304" pitchFamily="18" charset="0"/>
                <a:cs typeface="Times New Roman" panose="02020603050405020304" pitchFamily="18" charset="0"/>
              </a:rPr>
              <a:t>PHISHING SCAMS CAN BE COSTLY . . . . A health insurer settled for $16 million after at least one employee responded to phishing emails that were exploited by hackers to gain access to its systems and data.</a:t>
            </a:r>
            <a:endParaRPr lang="en-US" sz="20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4496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2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AC17CA2-A34B-4B70-B47C-A6F09DAABC3F}" type="slidenum">
              <a:rPr lang="en-US" smtClean="0"/>
              <a:t>18</a:t>
            </a:fld>
            <a:endParaRPr lang="en-US" dirty="0"/>
          </a:p>
        </p:txBody>
      </p:sp>
      <p:pic>
        <p:nvPicPr>
          <p:cNvPr id="1028" name="Picture 4" descr="Phishing No spelling issues, very professional looking, strong sense of  urgency. But most impressed with &quot;mail from trusted sender&quot; green bar at  the top. Subtle stuff like that is what get's people">
            <a:extLst>
              <a:ext uri="{FF2B5EF4-FFF2-40B4-BE49-F238E27FC236}">
                <a16:creationId xmlns:a16="http://schemas.microsoft.com/office/drawing/2014/main" id="{ECF1949A-595E-4E20-AE11-28AC3FF8AC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8282" y="4332023"/>
            <a:ext cx="3704475" cy="2525978"/>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Arrow Connector 15">
            <a:extLst>
              <a:ext uri="{FF2B5EF4-FFF2-40B4-BE49-F238E27FC236}">
                <a16:creationId xmlns:a16="http://schemas.microsoft.com/office/drawing/2014/main" id="{84FB0C24-02D4-4768-9410-23DE72C9ED44}"/>
              </a:ext>
            </a:extLst>
          </p:cNvPr>
          <p:cNvCxnSpPr>
            <a:cxnSpLocks/>
          </p:cNvCxnSpPr>
          <p:nvPr/>
        </p:nvCxnSpPr>
        <p:spPr>
          <a:xfrm flipH="1">
            <a:off x="6750519" y="4917469"/>
            <a:ext cx="709352" cy="730582"/>
          </a:xfrm>
          <a:prstGeom prst="straightConnector1">
            <a:avLst/>
          </a:prstGeom>
          <a:ln w="28575" cmpd="thickThin">
            <a:solidFill>
              <a:srgbClr val="C0003E"/>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a:xfrm>
            <a:off x="3046996" y="249577"/>
            <a:ext cx="4344821" cy="567981"/>
          </a:xfrm>
        </p:spPr>
        <p:txBody>
          <a:bodyPr/>
          <a:lstStyle/>
          <a:p>
            <a:r>
              <a:rPr lang="en-US" dirty="0"/>
              <a:t> Phishing Email Examples</a:t>
            </a:r>
          </a:p>
        </p:txBody>
      </p:sp>
      <p:sp>
        <p:nvSpPr>
          <p:cNvPr id="14" name="Rectangle 13">
            <a:extLst>
              <a:ext uri="{FF2B5EF4-FFF2-40B4-BE49-F238E27FC236}">
                <a16:creationId xmlns:a16="http://schemas.microsoft.com/office/drawing/2014/main" id="{450920F6-7E7F-4646-99DC-2A233A3AFF45}"/>
              </a:ext>
            </a:extLst>
          </p:cNvPr>
          <p:cNvSpPr/>
          <p:nvPr/>
        </p:nvSpPr>
        <p:spPr>
          <a:xfrm>
            <a:off x="6591993" y="4192063"/>
            <a:ext cx="2272546" cy="738664"/>
          </a:xfrm>
          <a:prstGeom prst="rect">
            <a:avLst/>
          </a:prstGeom>
          <a:solidFill>
            <a:srgbClr val="F8F8F8"/>
          </a:solidFill>
          <a:ln w="28575">
            <a:solidFill>
              <a:srgbClr val="DC1F0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FFFE6430-9963-4608-966A-4F9C109AC017}"/>
              </a:ext>
            </a:extLst>
          </p:cNvPr>
          <p:cNvSpPr txBox="1"/>
          <p:nvPr/>
        </p:nvSpPr>
        <p:spPr>
          <a:xfrm>
            <a:off x="6591993" y="4254684"/>
            <a:ext cx="2272546" cy="600164"/>
          </a:xfrm>
          <a:prstGeom prst="rect">
            <a:avLst/>
          </a:prstGeom>
          <a:noFill/>
        </p:spPr>
        <p:txBody>
          <a:bodyPr wrap="square" rtlCol="0">
            <a:spAutoFit/>
          </a:bodyPr>
          <a:lstStyle/>
          <a:p>
            <a:r>
              <a:rPr lang="en-US" sz="1100" b="1" dirty="0">
                <a:solidFill>
                  <a:srgbClr val="000000"/>
                </a:solidFill>
              </a:rPr>
              <a:t>Always check with your IT Administrator before responding to emails requesting your password</a:t>
            </a:r>
          </a:p>
        </p:txBody>
      </p:sp>
      <p:pic>
        <p:nvPicPr>
          <p:cNvPr id="20" name="Picture 3">
            <a:extLst>
              <a:ext uri="{FF2B5EF4-FFF2-40B4-BE49-F238E27FC236}">
                <a16:creationId xmlns:a16="http://schemas.microsoft.com/office/drawing/2014/main" id="{EDF5C275-63E3-4033-91DE-982992BD2E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714" y="345302"/>
            <a:ext cx="2221337" cy="487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3BF3615D-E7CC-4513-9374-D718622267D5}"/>
              </a:ext>
            </a:extLst>
          </p:cNvPr>
          <p:cNvSpPr txBox="1"/>
          <p:nvPr/>
        </p:nvSpPr>
        <p:spPr>
          <a:xfrm>
            <a:off x="904683" y="5410346"/>
            <a:ext cx="2758256" cy="369332"/>
          </a:xfrm>
          <a:prstGeom prst="rect">
            <a:avLst/>
          </a:prstGeom>
          <a:solidFill>
            <a:schemeClr val="bg1"/>
          </a:solidFill>
          <a:ln>
            <a:solidFill>
              <a:schemeClr val="bg2">
                <a:lumMod val="10000"/>
              </a:schemeClr>
            </a:solidFill>
          </a:ln>
        </p:spPr>
        <p:txBody>
          <a:bodyPr wrap="none" rtlCol="0">
            <a:spAutoFit/>
          </a:bodyPr>
          <a:lstStyle/>
          <a:p>
            <a:r>
              <a:rPr lang="en-US" dirty="0"/>
              <a:t> </a:t>
            </a:r>
            <a:r>
              <a:rPr lang="en-US" dirty="0">
                <a:solidFill>
                  <a:srgbClr val="FF3300"/>
                </a:solidFill>
              </a:rPr>
              <a:t>Beware of these elements!</a:t>
            </a:r>
            <a:endParaRPr lang="en-US" dirty="0"/>
          </a:p>
        </p:txBody>
      </p:sp>
      <p:pic>
        <p:nvPicPr>
          <p:cNvPr id="8" name="Picture 7">
            <a:extLst>
              <a:ext uri="{FF2B5EF4-FFF2-40B4-BE49-F238E27FC236}">
                <a16:creationId xmlns:a16="http://schemas.microsoft.com/office/drawing/2014/main" id="{E1B19030-A557-4AC9-BBE3-A1719427FCFC}"/>
              </a:ext>
            </a:extLst>
          </p:cNvPr>
          <p:cNvPicPr>
            <a:picLocks noChangeAspect="1"/>
          </p:cNvPicPr>
          <p:nvPr/>
        </p:nvPicPr>
        <p:blipFill>
          <a:blip r:embed="rId4"/>
          <a:stretch>
            <a:fillRect/>
          </a:stretch>
        </p:blipFill>
        <p:spPr>
          <a:xfrm>
            <a:off x="318634" y="1146000"/>
            <a:ext cx="5963482" cy="2962688"/>
          </a:xfrm>
          <a:prstGeom prst="rect">
            <a:avLst/>
          </a:prstGeom>
          <a:ln>
            <a:solidFill>
              <a:schemeClr val="bg2">
                <a:lumMod val="10000"/>
              </a:schemeClr>
            </a:solidFill>
          </a:ln>
        </p:spPr>
      </p:pic>
      <p:sp>
        <p:nvSpPr>
          <p:cNvPr id="9" name="TextBox 8">
            <a:extLst>
              <a:ext uri="{FF2B5EF4-FFF2-40B4-BE49-F238E27FC236}">
                <a16:creationId xmlns:a16="http://schemas.microsoft.com/office/drawing/2014/main" id="{E84FB6B7-0E48-49B1-A840-C20E5FBD63CF}"/>
              </a:ext>
            </a:extLst>
          </p:cNvPr>
          <p:cNvSpPr txBox="1"/>
          <p:nvPr/>
        </p:nvSpPr>
        <p:spPr>
          <a:xfrm>
            <a:off x="2937326" y="844286"/>
            <a:ext cx="2419252" cy="707886"/>
          </a:xfrm>
          <a:prstGeom prst="rect">
            <a:avLst/>
          </a:prstGeom>
          <a:solidFill>
            <a:schemeClr val="accent4">
              <a:lumMod val="60000"/>
              <a:lumOff val="40000"/>
            </a:schemeClr>
          </a:solidFill>
          <a:ln>
            <a:solidFill>
              <a:schemeClr val="tx2">
                <a:lumMod val="50000"/>
              </a:schemeClr>
            </a:solidFill>
          </a:ln>
        </p:spPr>
        <p:txBody>
          <a:bodyPr wrap="none" rtlCol="0">
            <a:spAutoFit/>
          </a:bodyPr>
          <a:lstStyle/>
          <a:p>
            <a:r>
              <a:rPr lang="en-US" sz="1000" dirty="0">
                <a:solidFill>
                  <a:schemeClr val="tx2">
                    <a:lumMod val="50000"/>
                  </a:schemeClr>
                </a:solidFill>
              </a:rPr>
              <a:t>Attachments: When an attachment comes </a:t>
            </a:r>
          </a:p>
          <a:p>
            <a:r>
              <a:rPr lang="en-US" sz="1000" dirty="0">
                <a:solidFill>
                  <a:schemeClr val="tx2">
                    <a:lumMod val="50000"/>
                  </a:schemeClr>
                </a:solidFill>
              </a:rPr>
              <a:t>from someone you don’t know or if you</a:t>
            </a:r>
          </a:p>
          <a:p>
            <a:r>
              <a:rPr lang="en-US" sz="1000" dirty="0">
                <a:solidFill>
                  <a:schemeClr val="tx2">
                    <a:lumMod val="50000"/>
                  </a:schemeClr>
                </a:solidFill>
              </a:rPr>
              <a:t>weren’t expecting the file, make sure it’s </a:t>
            </a:r>
          </a:p>
          <a:p>
            <a:r>
              <a:rPr lang="en-US" sz="1000" dirty="0">
                <a:solidFill>
                  <a:schemeClr val="tx2">
                    <a:lumMod val="50000"/>
                  </a:schemeClr>
                </a:solidFill>
              </a:rPr>
              <a:t>legitimate before opening </a:t>
            </a:r>
          </a:p>
        </p:txBody>
      </p:sp>
      <p:cxnSp>
        <p:nvCxnSpPr>
          <p:cNvPr id="18" name="Straight Arrow Connector 17">
            <a:extLst>
              <a:ext uri="{FF2B5EF4-FFF2-40B4-BE49-F238E27FC236}">
                <a16:creationId xmlns:a16="http://schemas.microsoft.com/office/drawing/2014/main" id="{4424C445-AC80-421F-AFF9-E0A71331E4BE}"/>
              </a:ext>
            </a:extLst>
          </p:cNvPr>
          <p:cNvCxnSpPr>
            <a:cxnSpLocks/>
          </p:cNvCxnSpPr>
          <p:nvPr/>
        </p:nvCxnSpPr>
        <p:spPr>
          <a:xfrm flipH="1">
            <a:off x="2432622" y="1565154"/>
            <a:ext cx="513077" cy="630919"/>
          </a:xfrm>
          <a:prstGeom prst="straightConnector1">
            <a:avLst/>
          </a:prstGeom>
          <a:ln w="28575" cmpd="thickThin">
            <a:solidFill>
              <a:srgbClr val="C0003E"/>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03B187D-F240-4DB7-9DE3-98A28486CD08}"/>
              </a:ext>
            </a:extLst>
          </p:cNvPr>
          <p:cNvSpPr txBox="1"/>
          <p:nvPr/>
        </p:nvSpPr>
        <p:spPr>
          <a:xfrm>
            <a:off x="2160544" y="2642719"/>
            <a:ext cx="2100255" cy="553998"/>
          </a:xfrm>
          <a:prstGeom prst="rect">
            <a:avLst/>
          </a:prstGeom>
          <a:solidFill>
            <a:schemeClr val="tx2">
              <a:lumMod val="60000"/>
              <a:lumOff val="40000"/>
            </a:schemeClr>
          </a:solidFill>
          <a:ln>
            <a:solidFill>
              <a:schemeClr val="bg2">
                <a:lumMod val="10000"/>
              </a:schemeClr>
            </a:solidFill>
          </a:ln>
        </p:spPr>
        <p:txBody>
          <a:bodyPr wrap="none" rtlCol="0">
            <a:spAutoFit/>
          </a:bodyPr>
          <a:lstStyle/>
          <a:p>
            <a:r>
              <a:rPr lang="en-US" sz="1000" dirty="0">
                <a:solidFill>
                  <a:schemeClr val="tx2">
                    <a:lumMod val="50000"/>
                  </a:schemeClr>
                </a:solidFill>
              </a:rPr>
              <a:t>Look for the [</a:t>
            </a:r>
            <a:r>
              <a:rPr lang="en-US" sz="1000" dirty="0">
                <a:solidFill>
                  <a:srgbClr val="FF0000"/>
                </a:solidFill>
              </a:rPr>
              <a:t>EXTERNAL MSG</a:t>
            </a:r>
            <a:r>
              <a:rPr lang="en-US" sz="1000" dirty="0">
                <a:solidFill>
                  <a:schemeClr val="tx2">
                    <a:lumMod val="50000"/>
                  </a:schemeClr>
                </a:solidFill>
              </a:rPr>
              <a:t>] </a:t>
            </a:r>
          </a:p>
          <a:p>
            <a:r>
              <a:rPr lang="en-US" sz="1000" dirty="0">
                <a:solidFill>
                  <a:schemeClr val="tx2">
                    <a:lumMod val="50000"/>
                  </a:schemeClr>
                </a:solidFill>
              </a:rPr>
              <a:t>notification; this will help determine </a:t>
            </a:r>
          </a:p>
          <a:p>
            <a:r>
              <a:rPr lang="en-US" sz="1000" dirty="0">
                <a:solidFill>
                  <a:schemeClr val="tx2">
                    <a:lumMod val="50000"/>
                  </a:schemeClr>
                </a:solidFill>
              </a:rPr>
              <a:t>if a request is legitimate </a:t>
            </a:r>
          </a:p>
        </p:txBody>
      </p:sp>
      <p:cxnSp>
        <p:nvCxnSpPr>
          <p:cNvPr id="21" name="Straight Arrow Connector 20">
            <a:extLst>
              <a:ext uri="{FF2B5EF4-FFF2-40B4-BE49-F238E27FC236}">
                <a16:creationId xmlns:a16="http://schemas.microsoft.com/office/drawing/2014/main" id="{FD9800BD-D0AA-462A-9C50-E8F18B0567AB}"/>
              </a:ext>
            </a:extLst>
          </p:cNvPr>
          <p:cNvCxnSpPr>
            <a:cxnSpLocks/>
          </p:cNvCxnSpPr>
          <p:nvPr/>
        </p:nvCxnSpPr>
        <p:spPr>
          <a:xfrm flipH="1">
            <a:off x="1434517" y="2919718"/>
            <a:ext cx="726028" cy="0"/>
          </a:xfrm>
          <a:prstGeom prst="straightConnector1">
            <a:avLst/>
          </a:prstGeom>
          <a:ln w="28575" cmpd="thickThin">
            <a:solidFill>
              <a:srgbClr val="C0003E"/>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0298FF8F-11D6-461A-BBDF-7E266B779FF7}"/>
              </a:ext>
            </a:extLst>
          </p:cNvPr>
          <p:cNvSpPr txBox="1"/>
          <p:nvPr/>
        </p:nvSpPr>
        <p:spPr>
          <a:xfrm>
            <a:off x="2432622" y="3926048"/>
            <a:ext cx="2337499" cy="707886"/>
          </a:xfrm>
          <a:prstGeom prst="rect">
            <a:avLst/>
          </a:prstGeom>
          <a:solidFill>
            <a:schemeClr val="tx2">
              <a:lumMod val="60000"/>
              <a:lumOff val="40000"/>
            </a:schemeClr>
          </a:solidFill>
          <a:ln>
            <a:solidFill>
              <a:schemeClr val="bg2">
                <a:lumMod val="10000"/>
              </a:schemeClr>
            </a:solidFill>
          </a:ln>
        </p:spPr>
        <p:txBody>
          <a:bodyPr wrap="none" rtlCol="0">
            <a:spAutoFit/>
          </a:bodyPr>
          <a:lstStyle/>
          <a:p>
            <a:r>
              <a:rPr lang="en-US" sz="1000" dirty="0">
                <a:solidFill>
                  <a:schemeClr val="bg2">
                    <a:lumMod val="10000"/>
                  </a:schemeClr>
                </a:solidFill>
              </a:rPr>
              <a:t>Links: If you hover your mouse </a:t>
            </a:r>
          </a:p>
          <a:p>
            <a:r>
              <a:rPr lang="en-US" sz="1000" dirty="0">
                <a:solidFill>
                  <a:schemeClr val="bg2">
                    <a:lumMod val="10000"/>
                  </a:schemeClr>
                </a:solidFill>
              </a:rPr>
              <a:t>over the link it shows you the URL </a:t>
            </a:r>
          </a:p>
          <a:p>
            <a:r>
              <a:rPr lang="en-US" sz="1000" dirty="0">
                <a:solidFill>
                  <a:schemeClr val="bg2">
                    <a:lumMod val="10000"/>
                  </a:schemeClr>
                </a:solidFill>
              </a:rPr>
              <a:t>you will be taken to. Do not click on a link</a:t>
            </a:r>
          </a:p>
          <a:p>
            <a:r>
              <a:rPr lang="en-US" sz="1000" dirty="0">
                <a:solidFill>
                  <a:schemeClr val="bg2">
                    <a:lumMod val="10000"/>
                  </a:schemeClr>
                </a:solidFill>
              </a:rPr>
              <a:t>unless you’ve verified that it’s legitimate</a:t>
            </a:r>
          </a:p>
        </p:txBody>
      </p:sp>
      <p:cxnSp>
        <p:nvCxnSpPr>
          <p:cNvPr id="25" name="Straight Arrow Connector 24">
            <a:extLst>
              <a:ext uri="{FF2B5EF4-FFF2-40B4-BE49-F238E27FC236}">
                <a16:creationId xmlns:a16="http://schemas.microsoft.com/office/drawing/2014/main" id="{06D20593-19DF-4AE3-888D-867ADAAE9450}"/>
              </a:ext>
            </a:extLst>
          </p:cNvPr>
          <p:cNvCxnSpPr>
            <a:cxnSpLocks/>
          </p:cNvCxnSpPr>
          <p:nvPr/>
        </p:nvCxnSpPr>
        <p:spPr>
          <a:xfrm flipV="1">
            <a:off x="4770121" y="3540154"/>
            <a:ext cx="263273" cy="385895"/>
          </a:xfrm>
          <a:prstGeom prst="straightConnector1">
            <a:avLst/>
          </a:prstGeom>
          <a:ln w="28575" cmpd="thickThin">
            <a:solidFill>
              <a:srgbClr val="C0003E"/>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1905071"/>
      </p:ext>
    </p:extLst>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3000"/>
                                  </p:stCondLst>
                                  <p:childTnLst>
                                    <p:set>
                                      <p:cBhvr>
                                        <p:cTn id="6" dur="1" fill="hold">
                                          <p:stCondLst>
                                            <p:cond delay="0"/>
                                          </p:stCondLst>
                                        </p:cTn>
                                        <p:tgtEl>
                                          <p:spTgt spid="10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268122BD-FA9B-40EF-A5C0-9007BED0B9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714" y="417443"/>
            <a:ext cx="2221337" cy="487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a:extLst>
              <a:ext uri="{FF2B5EF4-FFF2-40B4-BE49-F238E27FC236}">
                <a16:creationId xmlns:a16="http://schemas.microsoft.com/office/drawing/2014/main" id="{03B5BE58-90E6-4B03-B9ED-6A663BC70654}"/>
              </a:ext>
            </a:extLst>
          </p:cNvPr>
          <p:cNvSpPr>
            <a:spLocks noGrp="1"/>
          </p:cNvSpPr>
          <p:nvPr>
            <p:ph idx="1"/>
          </p:nvPr>
        </p:nvSpPr>
        <p:spPr>
          <a:xfrm>
            <a:off x="241738" y="1634365"/>
            <a:ext cx="8658422" cy="4187484"/>
          </a:xfrm>
        </p:spPr>
        <p:txBody>
          <a:bodyPr/>
          <a:lstStyle/>
          <a:p>
            <a:pPr marL="12700">
              <a:lnSpc>
                <a:spcPct val="100000"/>
              </a:lnSpc>
              <a:spcBef>
                <a:spcPts val="90"/>
              </a:spcBef>
              <a:tabLst>
                <a:tab pos="298450" algn="l"/>
                <a:tab pos="299085" algn="l"/>
              </a:tabLst>
            </a:pPr>
            <a:r>
              <a:rPr lang="en-US" sz="2800" b="0" spc="-5" dirty="0">
                <a:solidFill>
                  <a:srgbClr val="000000"/>
                </a:solidFill>
                <a:latin typeface="Calibri"/>
                <a:cs typeface="Calibri"/>
              </a:rPr>
              <a:t>If </a:t>
            </a:r>
            <a:r>
              <a:rPr lang="en-US" sz="2800" b="0" spc="10" dirty="0">
                <a:solidFill>
                  <a:srgbClr val="000000"/>
                </a:solidFill>
                <a:latin typeface="Calibri"/>
                <a:cs typeface="Calibri"/>
              </a:rPr>
              <a:t>it </a:t>
            </a:r>
            <a:r>
              <a:rPr lang="en-US" sz="2800" b="0" spc="15" dirty="0">
                <a:solidFill>
                  <a:srgbClr val="000000"/>
                </a:solidFill>
                <a:latin typeface="Calibri"/>
                <a:cs typeface="Calibri"/>
              </a:rPr>
              <a:t>looks </a:t>
            </a:r>
            <a:r>
              <a:rPr lang="en-US" sz="2800" b="0" dirty="0">
                <a:solidFill>
                  <a:srgbClr val="000000"/>
                </a:solidFill>
                <a:latin typeface="Calibri"/>
                <a:cs typeface="Calibri"/>
              </a:rPr>
              <a:t>suspicious, </a:t>
            </a:r>
            <a:r>
              <a:rPr lang="en-US" sz="2800" b="0" spc="10" dirty="0">
                <a:solidFill>
                  <a:srgbClr val="000000"/>
                </a:solidFill>
                <a:latin typeface="Calibri"/>
                <a:cs typeface="Calibri"/>
              </a:rPr>
              <a:t>don't </a:t>
            </a:r>
            <a:r>
              <a:rPr lang="en-US" sz="2800" b="0" dirty="0">
                <a:solidFill>
                  <a:srgbClr val="000000"/>
                </a:solidFill>
                <a:latin typeface="Calibri"/>
                <a:cs typeface="Calibri"/>
              </a:rPr>
              <a:t>open</a:t>
            </a:r>
            <a:r>
              <a:rPr lang="en-US" sz="2800" b="0" spc="285" dirty="0">
                <a:solidFill>
                  <a:srgbClr val="000000"/>
                </a:solidFill>
                <a:latin typeface="Calibri"/>
                <a:cs typeface="Calibri"/>
              </a:rPr>
              <a:t> </a:t>
            </a:r>
            <a:r>
              <a:rPr lang="en-US" sz="2800" b="0" spc="10" dirty="0">
                <a:solidFill>
                  <a:srgbClr val="000000"/>
                </a:solidFill>
                <a:latin typeface="Calibri"/>
                <a:cs typeface="Calibri"/>
              </a:rPr>
              <a:t>it!  What is suspicious?</a:t>
            </a:r>
          </a:p>
          <a:p>
            <a:pPr marL="12700">
              <a:lnSpc>
                <a:spcPct val="100000"/>
              </a:lnSpc>
              <a:spcBef>
                <a:spcPts val="95"/>
              </a:spcBef>
              <a:buFont typeface="MS UI Gothic"/>
              <a:buChar char="✓"/>
              <a:tabLst>
                <a:tab pos="298450" algn="l"/>
                <a:tab pos="299085" algn="l"/>
              </a:tabLst>
            </a:pPr>
            <a:r>
              <a:rPr lang="en-US" sz="2000" b="0" spc="10" dirty="0">
                <a:solidFill>
                  <a:srgbClr val="000000"/>
                </a:solidFill>
                <a:latin typeface="Calibri"/>
                <a:cs typeface="Calibri"/>
              </a:rPr>
              <a:t>Not</a:t>
            </a:r>
            <a:r>
              <a:rPr lang="en-US" sz="2000" b="0" spc="-50" dirty="0">
                <a:solidFill>
                  <a:srgbClr val="000000"/>
                </a:solidFill>
                <a:latin typeface="Calibri"/>
                <a:cs typeface="Calibri"/>
              </a:rPr>
              <a:t> </a:t>
            </a:r>
            <a:r>
              <a:rPr lang="en-US" sz="2000" b="0" spc="10" dirty="0">
                <a:solidFill>
                  <a:srgbClr val="000000"/>
                </a:solidFill>
                <a:latin typeface="Calibri"/>
                <a:cs typeface="Calibri"/>
              </a:rPr>
              <a:t>work-related</a:t>
            </a:r>
          </a:p>
          <a:p>
            <a:pPr marL="298450" indent="-285750">
              <a:lnSpc>
                <a:spcPct val="100000"/>
              </a:lnSpc>
              <a:spcBef>
                <a:spcPts val="15"/>
              </a:spcBef>
              <a:buFont typeface="MS UI Gothic"/>
              <a:buChar char="✓"/>
              <a:tabLst>
                <a:tab pos="298450" algn="l"/>
                <a:tab pos="299085" algn="l"/>
              </a:tabLst>
            </a:pPr>
            <a:r>
              <a:rPr lang="en-US" sz="2000" b="0" spc="10" dirty="0">
                <a:solidFill>
                  <a:srgbClr val="000000"/>
                </a:solidFill>
                <a:latin typeface="Calibri"/>
                <a:cs typeface="Calibri"/>
              </a:rPr>
              <a:t>Attachments </a:t>
            </a:r>
            <a:r>
              <a:rPr lang="en-US" sz="2000" b="0" spc="5" dirty="0">
                <a:solidFill>
                  <a:srgbClr val="000000"/>
                </a:solidFill>
                <a:latin typeface="Calibri"/>
                <a:cs typeface="Calibri"/>
              </a:rPr>
              <a:t>not</a:t>
            </a:r>
            <a:r>
              <a:rPr lang="en-US" sz="2000" b="0" spc="190" dirty="0">
                <a:solidFill>
                  <a:srgbClr val="000000"/>
                </a:solidFill>
                <a:latin typeface="Calibri"/>
                <a:cs typeface="Calibri"/>
              </a:rPr>
              <a:t> </a:t>
            </a:r>
            <a:r>
              <a:rPr lang="en-US" sz="2000" b="0" spc="10" dirty="0">
                <a:solidFill>
                  <a:srgbClr val="000000"/>
                </a:solidFill>
                <a:latin typeface="Calibri"/>
                <a:cs typeface="Calibri"/>
              </a:rPr>
              <a:t>expected</a:t>
            </a:r>
          </a:p>
          <a:p>
            <a:pPr marL="12700" marR="5080">
              <a:lnSpc>
                <a:spcPct val="101800"/>
              </a:lnSpc>
              <a:spcBef>
                <a:spcPts val="60"/>
              </a:spcBef>
              <a:buFont typeface="MS UI Gothic"/>
              <a:buChar char="✓"/>
              <a:tabLst>
                <a:tab pos="298450" algn="l"/>
                <a:tab pos="299085" algn="l"/>
              </a:tabLst>
            </a:pPr>
            <a:r>
              <a:rPr lang="en-US" sz="2000" b="0" spc="10" dirty="0">
                <a:solidFill>
                  <a:srgbClr val="000000"/>
                </a:solidFill>
                <a:latin typeface="Calibri"/>
                <a:cs typeface="Calibri"/>
              </a:rPr>
              <a:t>Attachments with </a:t>
            </a:r>
            <a:r>
              <a:rPr lang="en-US" sz="2000" b="0" spc="5" dirty="0">
                <a:solidFill>
                  <a:srgbClr val="000000"/>
                </a:solidFill>
                <a:latin typeface="Calibri"/>
                <a:cs typeface="Calibri"/>
              </a:rPr>
              <a:t>suspicious file </a:t>
            </a:r>
            <a:r>
              <a:rPr lang="en-US" sz="2000" b="0" spc="10" dirty="0">
                <a:solidFill>
                  <a:srgbClr val="000000"/>
                </a:solidFill>
                <a:latin typeface="Calibri"/>
                <a:cs typeface="Calibri"/>
              </a:rPr>
              <a:t>extension </a:t>
            </a:r>
            <a:r>
              <a:rPr lang="en-US" sz="2000" b="0" spc="5" dirty="0">
                <a:solidFill>
                  <a:srgbClr val="000000"/>
                </a:solidFill>
                <a:latin typeface="Calibri"/>
                <a:cs typeface="Calibri"/>
              </a:rPr>
              <a:t>(.exe, .vbs, .bin, .com, </a:t>
            </a:r>
            <a:r>
              <a:rPr lang="en-US" sz="2000" b="0" dirty="0">
                <a:solidFill>
                  <a:srgbClr val="000000"/>
                </a:solidFill>
                <a:latin typeface="Calibri"/>
                <a:cs typeface="Calibri"/>
              </a:rPr>
              <a:t>.scr,</a:t>
            </a:r>
            <a:r>
              <a:rPr lang="en-US" sz="2000" b="0" dirty="0">
                <a:solidFill>
                  <a:srgbClr val="000000"/>
                </a:solidFill>
              </a:rPr>
              <a:t> </a:t>
            </a:r>
            <a:r>
              <a:rPr lang="en-US" sz="2000" b="0" dirty="0">
                <a:solidFill>
                  <a:srgbClr val="000000"/>
                </a:solidFill>
                <a:latin typeface="Calibri"/>
                <a:cs typeface="Calibri"/>
              </a:rPr>
              <a:t> </a:t>
            </a:r>
            <a:r>
              <a:rPr lang="en-US" sz="2000" b="0" spc="5" dirty="0">
                <a:solidFill>
                  <a:srgbClr val="000000"/>
                </a:solidFill>
                <a:latin typeface="Calibri"/>
                <a:cs typeface="Calibri"/>
              </a:rPr>
              <a:t>or</a:t>
            </a:r>
            <a:r>
              <a:rPr lang="en-US" sz="2000" b="0" spc="-80" dirty="0">
                <a:solidFill>
                  <a:srgbClr val="000000"/>
                </a:solidFill>
                <a:latin typeface="Calibri"/>
                <a:cs typeface="Calibri"/>
              </a:rPr>
              <a:t> </a:t>
            </a:r>
            <a:r>
              <a:rPr lang="en-US" sz="2000" b="0" dirty="0">
                <a:solidFill>
                  <a:srgbClr val="000000"/>
                </a:solidFill>
                <a:latin typeface="Calibri"/>
                <a:cs typeface="Calibri"/>
              </a:rPr>
              <a:t>.pif)</a:t>
            </a:r>
          </a:p>
          <a:p>
            <a:pPr marL="298450" indent="-285750">
              <a:lnSpc>
                <a:spcPct val="100000"/>
              </a:lnSpc>
              <a:spcBef>
                <a:spcPts val="90"/>
              </a:spcBef>
              <a:buFont typeface="MS UI Gothic"/>
              <a:buChar char="✓"/>
              <a:tabLst>
                <a:tab pos="298450" algn="l"/>
                <a:tab pos="299085" algn="l"/>
              </a:tabLst>
            </a:pPr>
            <a:r>
              <a:rPr lang="en-US" sz="2000" b="0" spc="15" dirty="0">
                <a:solidFill>
                  <a:srgbClr val="000000"/>
                </a:solidFill>
                <a:latin typeface="Calibri"/>
                <a:cs typeface="Calibri"/>
              </a:rPr>
              <a:t>Unusual Web </a:t>
            </a:r>
            <a:r>
              <a:rPr lang="en-US" sz="2000" b="0" spc="5" dirty="0">
                <a:solidFill>
                  <a:srgbClr val="000000"/>
                </a:solidFill>
                <a:latin typeface="Calibri"/>
                <a:cs typeface="Calibri"/>
              </a:rPr>
              <a:t>link</a:t>
            </a:r>
          </a:p>
          <a:p>
            <a:pPr marL="298450" indent="-285750">
              <a:lnSpc>
                <a:spcPct val="100000"/>
              </a:lnSpc>
              <a:spcBef>
                <a:spcPts val="75"/>
              </a:spcBef>
              <a:buFont typeface="MS UI Gothic"/>
              <a:buChar char="✓"/>
              <a:tabLst>
                <a:tab pos="298450" algn="l"/>
                <a:tab pos="299085" algn="l"/>
              </a:tabLst>
            </a:pPr>
            <a:r>
              <a:rPr lang="en-US" sz="2000" b="0" spc="10" dirty="0">
                <a:solidFill>
                  <a:srgbClr val="000000"/>
                </a:solidFill>
                <a:latin typeface="Calibri"/>
                <a:cs typeface="Calibri"/>
              </a:rPr>
              <a:t>Unusual topics in </a:t>
            </a:r>
            <a:r>
              <a:rPr lang="en-US" sz="2000" b="0" spc="5" dirty="0">
                <a:solidFill>
                  <a:srgbClr val="000000"/>
                </a:solidFill>
                <a:latin typeface="Calibri"/>
                <a:cs typeface="Calibri"/>
              </a:rPr>
              <a:t>subject</a:t>
            </a:r>
            <a:r>
              <a:rPr lang="en-US" sz="2000" b="0" spc="200" dirty="0">
                <a:solidFill>
                  <a:srgbClr val="000000"/>
                </a:solidFill>
                <a:latin typeface="Calibri"/>
                <a:cs typeface="Calibri"/>
              </a:rPr>
              <a:t> </a:t>
            </a:r>
            <a:r>
              <a:rPr lang="en-US" sz="2000" b="0" spc="10" dirty="0">
                <a:solidFill>
                  <a:srgbClr val="000000"/>
                </a:solidFill>
                <a:latin typeface="Calibri"/>
                <a:cs typeface="Calibri"/>
              </a:rPr>
              <a:t>lines</a:t>
            </a:r>
          </a:p>
          <a:p>
            <a:endParaRPr lang="en-US" dirty="0"/>
          </a:p>
        </p:txBody>
      </p:sp>
      <p:sp>
        <p:nvSpPr>
          <p:cNvPr id="4" name="Title 3">
            <a:extLst>
              <a:ext uri="{FF2B5EF4-FFF2-40B4-BE49-F238E27FC236}">
                <a16:creationId xmlns:a16="http://schemas.microsoft.com/office/drawing/2014/main" id="{C3629709-C3D6-48DC-929C-66D2B4DFC8A1}"/>
              </a:ext>
            </a:extLst>
          </p:cNvPr>
          <p:cNvSpPr>
            <a:spLocks noGrp="1"/>
          </p:cNvSpPr>
          <p:nvPr>
            <p:ph type="title"/>
          </p:nvPr>
        </p:nvSpPr>
        <p:spPr>
          <a:xfrm>
            <a:off x="2477770" y="209101"/>
            <a:ext cx="7886700" cy="1060312"/>
          </a:xfrm>
        </p:spPr>
        <p:txBody>
          <a:bodyPr>
            <a:normAutofit/>
          </a:bodyPr>
          <a:lstStyle/>
          <a:p>
            <a:r>
              <a:rPr kumimoji="0" lang="en-US" sz="3200" i="0" u="none" strike="noStrike" kern="1200" cap="none" spc="-20" normalizeH="0" baseline="0" noProof="0" dirty="0">
                <a:ln>
                  <a:noFill/>
                </a:ln>
                <a:gradFill flip="none" rotWithShape="1">
                  <a:gsLst>
                    <a:gs pos="0">
                      <a:srgbClr val="31518C"/>
                    </a:gs>
                    <a:gs pos="23000">
                      <a:srgbClr val="31518C"/>
                    </a:gs>
                    <a:gs pos="68000">
                      <a:srgbClr val="31518C"/>
                    </a:gs>
                    <a:gs pos="97000">
                      <a:srgbClr val="31518C"/>
                    </a:gs>
                  </a:gsLst>
                  <a:path path="circle">
                    <a:fillToRect l="50000" t="50000" r="50000" b="50000"/>
                  </a:path>
                  <a:tileRect/>
                </a:gradFill>
                <a:effectLst/>
                <a:uLnTx/>
                <a:uFillTx/>
                <a:latin typeface="Calibri Light"/>
                <a:ea typeface="+mj-ea"/>
                <a:cs typeface="Calibri Light"/>
              </a:rPr>
              <a:t>Report Suspicious Emails</a:t>
            </a:r>
            <a:endParaRPr lang="en-US" sz="3000" dirty="0"/>
          </a:p>
        </p:txBody>
      </p:sp>
      <p:sp>
        <p:nvSpPr>
          <p:cNvPr id="12" name="TextBox 11">
            <a:extLst>
              <a:ext uri="{FF2B5EF4-FFF2-40B4-BE49-F238E27FC236}">
                <a16:creationId xmlns:a16="http://schemas.microsoft.com/office/drawing/2014/main" id="{E323BDAF-968A-4DF0-8971-EF5602A91FFD}"/>
              </a:ext>
            </a:extLst>
          </p:cNvPr>
          <p:cNvSpPr txBox="1"/>
          <p:nvPr/>
        </p:nvSpPr>
        <p:spPr>
          <a:xfrm>
            <a:off x="3649211" y="3429000"/>
            <a:ext cx="184731" cy="369332"/>
          </a:xfrm>
          <a:prstGeom prst="rect">
            <a:avLst/>
          </a:prstGeom>
          <a:noFill/>
        </p:spPr>
        <p:txBody>
          <a:bodyPr wrap="none" rtlCol="0">
            <a:spAutoFit/>
          </a:bodyPr>
          <a:lstStyle/>
          <a:p>
            <a:endParaRPr lang="en-US" dirty="0"/>
          </a:p>
        </p:txBody>
      </p:sp>
      <p:sp>
        <p:nvSpPr>
          <p:cNvPr id="8" name="object 8">
            <a:extLst>
              <a:ext uri="{FF2B5EF4-FFF2-40B4-BE49-F238E27FC236}">
                <a16:creationId xmlns:a16="http://schemas.microsoft.com/office/drawing/2014/main" id="{9DA93D3E-F687-4316-AA48-299CB1806C7A}"/>
              </a:ext>
            </a:extLst>
          </p:cNvPr>
          <p:cNvSpPr/>
          <p:nvPr/>
        </p:nvSpPr>
        <p:spPr>
          <a:xfrm>
            <a:off x="509587" y="4439920"/>
            <a:ext cx="8124825" cy="1953787"/>
          </a:xfrm>
          <a:prstGeom prst="rect">
            <a:avLst/>
          </a:prstGeom>
          <a:blipFill>
            <a:blip r:embed="rId3" cstate="print"/>
            <a:stretch>
              <a:fillRect/>
            </a:stretch>
          </a:blip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dirty="0"/>
          </a:p>
        </p:txBody>
      </p:sp>
      <p:pic>
        <p:nvPicPr>
          <p:cNvPr id="7" name="Picture 6">
            <a:extLst>
              <a:ext uri="{FF2B5EF4-FFF2-40B4-BE49-F238E27FC236}">
                <a16:creationId xmlns:a16="http://schemas.microsoft.com/office/drawing/2014/main" id="{29E3C750-3DAA-47B8-B294-02D103300027}"/>
              </a:ext>
            </a:extLst>
          </p:cNvPr>
          <p:cNvPicPr>
            <a:picLocks noChangeAspect="1"/>
          </p:cNvPicPr>
          <p:nvPr/>
        </p:nvPicPr>
        <p:blipFill>
          <a:blip r:embed="rId4"/>
          <a:stretch>
            <a:fillRect/>
          </a:stretch>
        </p:blipFill>
        <p:spPr>
          <a:xfrm>
            <a:off x="6745922" y="5536187"/>
            <a:ext cx="1219306" cy="725487"/>
          </a:xfrm>
          <a:prstGeom prst="rect">
            <a:avLst/>
          </a:prstGeom>
        </p:spPr>
      </p:pic>
    </p:spTree>
    <p:extLst>
      <p:ext uri="{BB962C8B-B14F-4D97-AF65-F5344CB8AC3E}">
        <p14:creationId xmlns:p14="http://schemas.microsoft.com/office/powerpoint/2010/main" val="4277075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8DC2E2A-8339-4ACD-98DA-1569900148B4}"/>
              </a:ext>
            </a:extLst>
          </p:cNvPr>
          <p:cNvSpPr txBox="1">
            <a:spLocks/>
          </p:cNvSpPr>
          <p:nvPr/>
        </p:nvSpPr>
        <p:spPr>
          <a:xfrm>
            <a:off x="802780" y="2572730"/>
            <a:ext cx="9674081" cy="2073684"/>
          </a:xfrm>
          <a:prstGeom prst="rect">
            <a:avLst/>
          </a:prstGeom>
        </p:spPr>
        <p:txBody>
          <a:bodyPr>
            <a:normAutofit/>
          </a:bodyPr>
          <a:lstStyle>
            <a:lvl1pPr algn="l" defTabSz="914400" rtl="0" eaLnBrk="1" latinLnBrk="0" hangingPunct="1">
              <a:lnSpc>
                <a:spcPct val="80000"/>
              </a:lnSpc>
              <a:spcBef>
                <a:spcPct val="0"/>
              </a:spcBef>
              <a:buNone/>
              <a:defRPr sz="3200" kern="1200" spc="-20" baseline="0">
                <a:gradFill flip="none" rotWithShape="1">
                  <a:gsLst>
                    <a:gs pos="0">
                      <a:schemeClr val="accent1"/>
                    </a:gs>
                    <a:gs pos="23000">
                      <a:schemeClr val="accent1"/>
                    </a:gs>
                    <a:gs pos="68000">
                      <a:schemeClr val="accent1"/>
                    </a:gs>
                    <a:gs pos="97000">
                      <a:schemeClr val="accent1"/>
                    </a:gs>
                  </a:gsLst>
                  <a:path path="circle">
                    <a:fillToRect l="50000" t="50000" r="50000" b="50000"/>
                  </a:path>
                  <a:tileRect/>
                </a:gradFill>
                <a:latin typeface="Calibri Light" charset="0"/>
                <a:ea typeface="+mj-ea"/>
                <a:cs typeface="+mj-cs"/>
              </a:defRPr>
            </a:lvl1pPr>
          </a:lstStyle>
          <a:p>
            <a:endParaRPr lang="en-US" sz="4400" dirty="0"/>
          </a:p>
        </p:txBody>
      </p:sp>
      <p:sp>
        <p:nvSpPr>
          <p:cNvPr id="13" name="TextBox 12">
            <a:extLst>
              <a:ext uri="{FF2B5EF4-FFF2-40B4-BE49-F238E27FC236}">
                <a16:creationId xmlns:a16="http://schemas.microsoft.com/office/drawing/2014/main" id="{982BA2B7-DFA8-426E-831D-A667CC9C0D5B}"/>
              </a:ext>
            </a:extLst>
          </p:cNvPr>
          <p:cNvSpPr txBox="1"/>
          <p:nvPr/>
        </p:nvSpPr>
        <p:spPr>
          <a:xfrm>
            <a:off x="802780" y="2986324"/>
            <a:ext cx="8091673" cy="669414"/>
          </a:xfrm>
          <a:prstGeom prst="rect">
            <a:avLst/>
          </a:prstGeom>
          <a:noFill/>
        </p:spPr>
        <p:txBody>
          <a:bodyPr wrap="square" rtlCol="0">
            <a:spAutoFit/>
          </a:bodyPr>
          <a:lstStyle/>
          <a:p>
            <a:pPr>
              <a:lnSpc>
                <a:spcPts val="4500"/>
              </a:lnSpc>
            </a:pPr>
            <a:endParaRPr lang="en-US" sz="4200" spc="-20" dirty="0">
              <a:solidFill>
                <a:schemeClr val="accent1"/>
              </a:solidFill>
              <a:latin typeface="Calibri Light" charset="0"/>
              <a:ea typeface="Calibri Light" charset="0"/>
              <a:cs typeface="Calibri Light" charset="0"/>
            </a:endParaRPr>
          </a:p>
        </p:txBody>
      </p:sp>
      <p:pic>
        <p:nvPicPr>
          <p:cNvPr id="5" name="Picture 3">
            <a:extLst>
              <a:ext uri="{FF2B5EF4-FFF2-40B4-BE49-F238E27FC236}">
                <a16:creationId xmlns:a16="http://schemas.microsoft.com/office/drawing/2014/main" id="{268122BD-FA9B-40EF-A5C0-9007BED0B9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714" y="417443"/>
            <a:ext cx="2221337" cy="487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ontent Placeholder 7">
            <a:extLst>
              <a:ext uri="{FF2B5EF4-FFF2-40B4-BE49-F238E27FC236}">
                <a16:creationId xmlns:a16="http://schemas.microsoft.com/office/drawing/2014/main" id="{6E77D726-9B9B-4E45-A2E1-8417751252BC}"/>
              </a:ext>
            </a:extLst>
          </p:cNvPr>
          <p:cNvSpPr txBox="1">
            <a:spLocks/>
          </p:cNvSpPr>
          <p:nvPr/>
        </p:nvSpPr>
        <p:spPr>
          <a:xfrm>
            <a:off x="441256" y="3728464"/>
            <a:ext cx="4407360" cy="2401708"/>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spcAft>
                <a:spcPts val="800"/>
              </a:spcAft>
              <a:buFontTx/>
              <a:buNone/>
              <a:defRPr sz="1800" b="1" i="0" kern="1200" spc="0" baseline="0">
                <a:gradFill>
                  <a:gsLst>
                    <a:gs pos="0">
                      <a:schemeClr val="accent3">
                        <a:lumMod val="75000"/>
                      </a:schemeClr>
                    </a:gs>
                    <a:gs pos="23000">
                      <a:schemeClr val="accent3">
                        <a:lumMod val="75000"/>
                      </a:schemeClr>
                    </a:gs>
                    <a:gs pos="69000">
                      <a:schemeClr val="accent3">
                        <a:lumMod val="75000"/>
                      </a:schemeClr>
                    </a:gs>
                    <a:gs pos="97000">
                      <a:schemeClr val="accent3">
                        <a:lumMod val="75000"/>
                      </a:schemeClr>
                    </a:gs>
                  </a:gsLst>
                  <a:path path="circle">
                    <a:fillToRect l="50000" t="50000" r="50000" b="50000"/>
                  </a:path>
                </a:gradFill>
                <a:latin typeface="Calibri" charset="0"/>
                <a:ea typeface="Calibri" charset="0"/>
                <a:cs typeface="Calibri" charset="0"/>
              </a:defRPr>
            </a:lvl1pPr>
            <a:lvl2pPr marL="137160" indent="-137160" algn="l" defTabSz="914400" rtl="0" eaLnBrk="1" latinLnBrk="0" hangingPunct="1">
              <a:lnSpc>
                <a:spcPct val="100000"/>
              </a:lnSpc>
              <a:spcBef>
                <a:spcPts val="0"/>
              </a:spcBef>
              <a:spcAft>
                <a:spcPts val="800"/>
              </a:spcAft>
              <a:buClr>
                <a:schemeClr val="accent3">
                  <a:lumMod val="75000"/>
                </a:schemeClr>
              </a:buClr>
              <a:buFont typeface="Arial" panose="020B0604020202020204" pitchFamily="34" charset="0"/>
              <a:buChar char="•"/>
              <a:defRPr sz="1500" b="0" i="0" kern="1200" spc="0" baseline="0">
                <a:gradFill>
                  <a:gsLst>
                    <a:gs pos="0">
                      <a:schemeClr val="bg2">
                        <a:lumMod val="50000"/>
                      </a:schemeClr>
                    </a:gs>
                    <a:gs pos="23000">
                      <a:schemeClr val="bg2">
                        <a:lumMod val="50000"/>
                      </a:schemeClr>
                    </a:gs>
                    <a:gs pos="69000">
                      <a:schemeClr val="bg2">
                        <a:lumMod val="50000"/>
                      </a:schemeClr>
                    </a:gs>
                    <a:gs pos="97000">
                      <a:schemeClr val="bg2">
                        <a:lumMod val="50000"/>
                      </a:schemeClr>
                    </a:gs>
                  </a:gsLst>
                  <a:path path="circle">
                    <a:fillToRect l="50000" t="50000" r="50000" b="50000"/>
                  </a:path>
                </a:gradFill>
                <a:latin typeface="Calibri" charset="0"/>
                <a:ea typeface="Calibri" charset="0"/>
                <a:cs typeface="Calibri" charset="0"/>
              </a:defRPr>
            </a:lvl2pPr>
            <a:lvl3pPr marL="274320" indent="-137160" algn="l" defTabSz="914400" rtl="0" eaLnBrk="1" latinLnBrk="0" hangingPunct="1">
              <a:lnSpc>
                <a:spcPct val="100000"/>
              </a:lnSpc>
              <a:spcBef>
                <a:spcPts val="0"/>
              </a:spcBef>
              <a:spcAft>
                <a:spcPts val="800"/>
              </a:spcAft>
              <a:buClr>
                <a:schemeClr val="bg1">
                  <a:lumMod val="75000"/>
                </a:schemeClr>
              </a:buClr>
              <a:buFont typeface="LucidaGrande" charset="0"/>
              <a:buChar char="-"/>
              <a:defRPr sz="1500" b="0" i="0" kern="1200" spc="0" baseline="0">
                <a:gradFill>
                  <a:gsLst>
                    <a:gs pos="0">
                      <a:schemeClr val="bg2">
                        <a:lumMod val="50000"/>
                      </a:schemeClr>
                    </a:gs>
                    <a:gs pos="23000">
                      <a:schemeClr val="bg2">
                        <a:lumMod val="50000"/>
                      </a:schemeClr>
                    </a:gs>
                    <a:gs pos="69000">
                      <a:schemeClr val="bg2">
                        <a:lumMod val="50000"/>
                      </a:schemeClr>
                    </a:gs>
                    <a:gs pos="97000">
                      <a:schemeClr val="bg2">
                        <a:lumMod val="50000"/>
                      </a:schemeClr>
                    </a:gs>
                  </a:gsLst>
                  <a:path path="circle">
                    <a:fillToRect l="50000" t="50000" r="50000" b="50000"/>
                  </a:path>
                </a:gradFill>
                <a:latin typeface="Calibri" charset="0"/>
                <a:ea typeface="Calibri" charset="0"/>
                <a:cs typeface="Calibri" charset="0"/>
              </a:defRPr>
            </a:lvl3pPr>
            <a:lvl4pPr marL="411480" indent="-137160" algn="l" defTabSz="914400" rtl="0" eaLnBrk="1" latinLnBrk="0" hangingPunct="1">
              <a:lnSpc>
                <a:spcPct val="100000"/>
              </a:lnSpc>
              <a:spcBef>
                <a:spcPts val="0"/>
              </a:spcBef>
              <a:spcAft>
                <a:spcPts val="800"/>
              </a:spcAft>
              <a:buClr>
                <a:schemeClr val="bg1">
                  <a:lumMod val="65000"/>
                </a:schemeClr>
              </a:buClr>
              <a:buFont typeface="LucidaGrande" charset="0"/>
              <a:buChar char="▪︎"/>
              <a:defRPr sz="1500" b="0" i="0" kern="1200" spc="0" baseline="0">
                <a:gradFill>
                  <a:gsLst>
                    <a:gs pos="0">
                      <a:schemeClr val="bg2">
                        <a:lumMod val="50000"/>
                      </a:schemeClr>
                    </a:gs>
                    <a:gs pos="23000">
                      <a:schemeClr val="bg2">
                        <a:lumMod val="50000"/>
                      </a:schemeClr>
                    </a:gs>
                    <a:gs pos="69000">
                      <a:schemeClr val="bg2">
                        <a:lumMod val="50000"/>
                      </a:schemeClr>
                    </a:gs>
                    <a:gs pos="97000">
                      <a:schemeClr val="bg2">
                        <a:lumMod val="50000"/>
                      </a:schemeClr>
                    </a:gs>
                  </a:gsLst>
                  <a:path path="circle">
                    <a:fillToRect l="50000" t="50000" r="50000" b="50000"/>
                  </a:path>
                </a:gradFill>
                <a:latin typeface="Calibri" charset="0"/>
                <a:ea typeface="Calibri" charset="0"/>
                <a:cs typeface="Calibri" charset="0"/>
              </a:defRPr>
            </a:lvl4pPr>
            <a:lvl5pPr marL="548640" indent="-137160" algn="l" defTabSz="914400" rtl="0" eaLnBrk="1" latinLnBrk="0" hangingPunct="1">
              <a:lnSpc>
                <a:spcPct val="100000"/>
              </a:lnSpc>
              <a:spcBef>
                <a:spcPts val="0"/>
              </a:spcBef>
              <a:spcAft>
                <a:spcPts val="800"/>
              </a:spcAft>
              <a:buClr>
                <a:schemeClr val="bg1">
                  <a:lumMod val="75000"/>
                </a:schemeClr>
              </a:buClr>
              <a:buFont typeface="LucidaGrande" charset="0"/>
              <a:buChar char="‣"/>
              <a:defRPr sz="1500" b="0" i="0" kern="1200" spc="0" baseline="0">
                <a:gradFill>
                  <a:gsLst>
                    <a:gs pos="0">
                      <a:schemeClr val="bg2">
                        <a:lumMod val="50000"/>
                      </a:schemeClr>
                    </a:gs>
                    <a:gs pos="23000">
                      <a:schemeClr val="bg2">
                        <a:lumMod val="50000"/>
                      </a:schemeClr>
                    </a:gs>
                    <a:gs pos="69000">
                      <a:schemeClr val="bg2">
                        <a:lumMod val="50000"/>
                      </a:schemeClr>
                    </a:gs>
                    <a:gs pos="97000">
                      <a:schemeClr val="bg2">
                        <a:lumMod val="50000"/>
                      </a:schemeClr>
                    </a:gs>
                  </a:gsLst>
                  <a:path path="circle">
                    <a:fillToRect l="50000" t="50000" r="50000" b="50000"/>
                  </a:path>
                </a:gradFill>
                <a:latin typeface="Calibri" charset="0"/>
                <a:ea typeface="Calibri" charset="0"/>
                <a:cs typeface="Calibri"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400" dirty="0">
                <a:solidFill>
                  <a:srgbClr val="000000"/>
                </a:solidFill>
              </a:rPr>
              <a:t>This training will help you protect patient, employee and other sensitive data that you use and share as part of your job responsibilities.</a:t>
            </a:r>
            <a:endParaRPr lang="en-US" sz="2400" b="0" dirty="0">
              <a:solidFill>
                <a:srgbClr val="000000"/>
              </a:solidFill>
            </a:endParaRPr>
          </a:p>
          <a:p>
            <a:pPr marL="285750" indent="-285750">
              <a:buFont typeface="Arial" panose="020B0604020202020204" pitchFamily="34" charset="0"/>
              <a:buChar char="•"/>
            </a:pPr>
            <a:endParaRPr lang="en-US" b="0" dirty="0">
              <a:solidFill>
                <a:srgbClr val="000000"/>
              </a:solidFill>
            </a:endParaRPr>
          </a:p>
          <a:p>
            <a:endParaRPr lang="en-US" b="0" dirty="0">
              <a:solidFill>
                <a:srgbClr val="000000"/>
              </a:solidFill>
            </a:endParaRPr>
          </a:p>
        </p:txBody>
      </p:sp>
      <p:sp>
        <p:nvSpPr>
          <p:cNvPr id="26" name="object 5">
            <a:extLst>
              <a:ext uri="{FF2B5EF4-FFF2-40B4-BE49-F238E27FC236}">
                <a16:creationId xmlns:a16="http://schemas.microsoft.com/office/drawing/2014/main" id="{665CAF2D-01F4-4E30-8938-8523AC43A41F}"/>
              </a:ext>
            </a:extLst>
          </p:cNvPr>
          <p:cNvSpPr txBox="1"/>
          <p:nvPr/>
        </p:nvSpPr>
        <p:spPr>
          <a:xfrm>
            <a:off x="641120" y="1084810"/>
            <a:ext cx="7861760" cy="2402705"/>
          </a:xfrm>
          <a:prstGeom prst="rect">
            <a:avLst/>
          </a:prstGeom>
        </p:spPr>
        <p:txBody>
          <a:bodyPr vert="horz" wrap="square" lIns="0" tIns="0" rIns="0" bIns="0" rtlCol="0">
            <a:noAutofit/>
          </a:bodyPr>
          <a:lstStyle/>
          <a:p>
            <a:pPr marL="11206" marR="11206" algn="ctr"/>
            <a:r>
              <a:rPr lang="en-US" sz="2400" spc="9" dirty="0">
                <a:solidFill>
                  <a:schemeClr val="accent1"/>
                </a:solidFill>
                <a:latin typeface="+mj-lt"/>
                <a:cs typeface="Arial"/>
              </a:rPr>
              <a:t>Our fundamental philosophy toward patient and employee privacy and security should be:  </a:t>
            </a:r>
          </a:p>
          <a:p>
            <a:pPr marL="11206" marR="11206" algn="ctr">
              <a:lnSpc>
                <a:spcPct val="122300"/>
              </a:lnSpc>
            </a:pPr>
            <a:endParaRPr lang="en-US" spc="9" dirty="0">
              <a:solidFill>
                <a:schemeClr val="accent1"/>
              </a:solidFill>
              <a:latin typeface="+mj-lt"/>
              <a:cs typeface="Arial"/>
            </a:endParaRPr>
          </a:p>
          <a:p>
            <a:pPr marL="11206" marR="11206" algn="ctr"/>
            <a:r>
              <a:rPr lang="en-US" sz="2400" spc="9" dirty="0">
                <a:solidFill>
                  <a:schemeClr val="accent1"/>
                </a:solidFill>
                <a:latin typeface="+mj-lt"/>
                <a:cs typeface="Arial"/>
              </a:rPr>
              <a:t>“</a:t>
            </a:r>
            <a:r>
              <a:rPr lang="en-US" sz="2400" b="1" spc="9" dirty="0">
                <a:solidFill>
                  <a:schemeClr val="accent1"/>
                </a:solidFill>
                <a:latin typeface="+mj-lt"/>
                <a:cs typeface="Arial"/>
              </a:rPr>
              <a:t>How would I want my information or my loved ones’ information to be treated?”</a:t>
            </a:r>
          </a:p>
          <a:p>
            <a:pPr marL="11206" marR="11206">
              <a:lnSpc>
                <a:spcPct val="122300"/>
              </a:lnSpc>
            </a:pPr>
            <a:endParaRPr lang="en-US" b="1" spc="9" dirty="0">
              <a:solidFill>
                <a:schemeClr val="accent1"/>
              </a:solidFill>
              <a:latin typeface="+mj-lt"/>
              <a:cs typeface="Arial"/>
            </a:endParaRPr>
          </a:p>
          <a:p>
            <a:pPr marL="11206" marR="11206">
              <a:lnSpc>
                <a:spcPct val="122300"/>
              </a:lnSpc>
            </a:pPr>
            <a:endParaRPr lang="en-US" b="1" spc="9" dirty="0">
              <a:solidFill>
                <a:schemeClr val="accent1"/>
              </a:solidFill>
              <a:latin typeface="+mj-lt"/>
              <a:cs typeface="Arial"/>
            </a:endParaRPr>
          </a:p>
          <a:p>
            <a:pPr marL="11206" marR="11206">
              <a:lnSpc>
                <a:spcPct val="122300"/>
              </a:lnSpc>
            </a:pPr>
            <a:endParaRPr sz="1588" dirty="0">
              <a:latin typeface="Arial"/>
              <a:cs typeface="Arial"/>
            </a:endParaRPr>
          </a:p>
        </p:txBody>
      </p:sp>
      <p:pic>
        <p:nvPicPr>
          <p:cNvPr id="28" name="Picture 27" descr="A picture containing person, indoor&#10;&#10;Description automatically generated">
            <a:extLst>
              <a:ext uri="{FF2B5EF4-FFF2-40B4-BE49-F238E27FC236}">
                <a16:creationId xmlns:a16="http://schemas.microsoft.com/office/drawing/2014/main" id="{C0DBF41E-3FB0-46B7-9416-56966540CFF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639820" y="3562066"/>
            <a:ext cx="2540000" cy="2540000"/>
          </a:xfrm>
          <a:prstGeom prst="rect">
            <a:avLst/>
          </a:prstGeom>
        </p:spPr>
      </p:pic>
    </p:spTree>
    <p:extLst>
      <p:ext uri="{BB962C8B-B14F-4D97-AF65-F5344CB8AC3E}">
        <p14:creationId xmlns:p14="http://schemas.microsoft.com/office/powerpoint/2010/main" val="3859519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200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268122BD-FA9B-40EF-A5C0-9007BED0B9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714" y="417443"/>
            <a:ext cx="2221337" cy="487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7">
            <a:extLst>
              <a:ext uri="{FF2B5EF4-FFF2-40B4-BE49-F238E27FC236}">
                <a16:creationId xmlns:a16="http://schemas.microsoft.com/office/drawing/2014/main" id="{035ADC91-B2E0-46E1-8BC7-27A2C699943A}"/>
              </a:ext>
            </a:extLst>
          </p:cNvPr>
          <p:cNvSpPr>
            <a:spLocks noGrp="1"/>
          </p:cNvSpPr>
          <p:nvPr>
            <p:ph idx="1"/>
          </p:nvPr>
        </p:nvSpPr>
        <p:spPr>
          <a:xfrm>
            <a:off x="263895" y="1619853"/>
            <a:ext cx="4460240" cy="2048618"/>
          </a:xfrm>
        </p:spPr>
        <p:txBody>
          <a:bodyPr>
            <a:norm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10" normalizeH="0" baseline="0" noProof="0" dirty="0">
                <a:ln>
                  <a:noFill/>
                </a:ln>
                <a:solidFill>
                  <a:srgbClr val="000000"/>
                </a:solidFill>
                <a:effectLst/>
                <a:uLnTx/>
                <a:uFillTx/>
                <a:latin typeface="Calibri"/>
                <a:ea typeface="+mn-ea"/>
                <a:cs typeface="Calibri"/>
              </a:rPr>
              <a:t>Log-off </a:t>
            </a:r>
            <a:r>
              <a:rPr kumimoji="0" lang="en-US" sz="2000" b="0" i="0" u="none" strike="noStrike" kern="1200" cap="none" spc="5" normalizeH="0" baseline="0" noProof="0" dirty="0">
                <a:ln>
                  <a:noFill/>
                </a:ln>
                <a:solidFill>
                  <a:srgbClr val="000000"/>
                </a:solidFill>
                <a:effectLst/>
                <a:uLnTx/>
                <a:uFillTx/>
                <a:latin typeface="Calibri"/>
                <a:ea typeface="+mn-ea"/>
                <a:cs typeface="Calibri"/>
              </a:rPr>
              <a:t>before  </a:t>
            </a:r>
            <a:r>
              <a:rPr kumimoji="0" lang="en-US" sz="2000" b="0" i="0" u="none" strike="noStrike" kern="1200" cap="none" spc="10" normalizeH="0" baseline="0" noProof="0" dirty="0">
                <a:ln>
                  <a:noFill/>
                </a:ln>
                <a:solidFill>
                  <a:srgbClr val="000000"/>
                </a:solidFill>
                <a:effectLst/>
                <a:uLnTx/>
                <a:uFillTx/>
                <a:latin typeface="Calibri"/>
                <a:ea typeface="+mn-ea"/>
                <a:cs typeface="Calibri"/>
              </a:rPr>
              <a:t>leaving a workstation</a:t>
            </a:r>
            <a:r>
              <a:rPr kumimoji="0" lang="en-US" sz="2000" b="0" i="0" u="none" strike="noStrike" kern="1200" cap="none" spc="225" normalizeH="0" baseline="0" noProof="0" dirty="0">
                <a:ln>
                  <a:noFill/>
                </a:ln>
                <a:solidFill>
                  <a:srgbClr val="000000"/>
                </a:solidFill>
                <a:effectLst/>
                <a:uLnTx/>
                <a:uFillTx/>
                <a:latin typeface="Calibri"/>
                <a:ea typeface="+mn-ea"/>
                <a:cs typeface="Calibri"/>
              </a:rPr>
              <a:t> </a:t>
            </a:r>
            <a:r>
              <a:rPr kumimoji="0" lang="en-US" sz="2000" b="0" i="0" u="none" strike="noStrike" kern="1200" cap="none" spc="5" normalizeH="0" baseline="0" noProof="0" dirty="0">
                <a:ln>
                  <a:noFill/>
                </a:ln>
                <a:solidFill>
                  <a:srgbClr val="000000"/>
                </a:solidFill>
                <a:effectLst/>
                <a:uLnTx/>
                <a:uFillTx/>
                <a:latin typeface="Calibri"/>
                <a:ea typeface="+mn-ea"/>
                <a:cs typeface="Calibri"/>
              </a:rPr>
              <a:t>unattended</a:t>
            </a:r>
            <a:endParaRPr kumimoji="0" lang="en-US" sz="2000" b="0" i="0" u="none" strike="noStrike" kern="1200" cap="none" spc="0" normalizeH="0" baseline="0" noProof="0" dirty="0">
              <a:ln>
                <a:noFill/>
              </a:ln>
              <a:solidFill>
                <a:srgbClr val="000000"/>
              </a:solidFill>
              <a:effectLst/>
              <a:uLnTx/>
              <a:uFillTx/>
              <a:latin typeface="Calibri"/>
              <a:ea typeface="+mn-ea"/>
              <a:cs typeface="Calibri"/>
            </a:endParaRPr>
          </a:p>
          <a:p>
            <a:pPr marL="299085" marR="5080" lvl="0" indent="-286385" algn="l" defTabSz="914400" rtl="0" eaLnBrk="1" fontAlgn="auto" latinLnBrk="0" hangingPunct="1">
              <a:lnSpc>
                <a:spcPct val="101099"/>
              </a:lnSpc>
              <a:spcBef>
                <a:spcPts val="70"/>
              </a:spcBef>
              <a:spcAft>
                <a:spcPts val="0"/>
              </a:spcAft>
              <a:buClrTx/>
              <a:buSzTx/>
              <a:buFont typeface="Arial"/>
              <a:buChar char="•"/>
              <a:tabLst/>
              <a:defRPr/>
            </a:pPr>
            <a:r>
              <a:rPr kumimoji="0" lang="en-US" sz="2000" b="0" u="none" strike="noStrike" kern="1200" cap="none" spc="5" normalizeH="0" baseline="0" noProof="0" dirty="0">
                <a:ln>
                  <a:noFill/>
                </a:ln>
                <a:solidFill>
                  <a:srgbClr val="000000"/>
                </a:solidFill>
                <a:effectLst/>
                <a:uLnTx/>
                <a:uFillTx/>
                <a:latin typeface="Calibri"/>
                <a:ea typeface="+mn-ea"/>
                <a:cs typeface="Calibri"/>
              </a:rPr>
              <a:t>Do you have a screensaver?  Does the screensaver lock and require you to enter your password for access?</a:t>
            </a:r>
          </a:p>
          <a:p>
            <a:pPr marL="299085" marR="5080" lvl="0" indent="-286385" algn="l" defTabSz="914400" rtl="0" eaLnBrk="1" fontAlgn="auto" latinLnBrk="0" hangingPunct="1">
              <a:lnSpc>
                <a:spcPct val="101099"/>
              </a:lnSpc>
              <a:spcBef>
                <a:spcPts val="70"/>
              </a:spcBef>
              <a:spcAft>
                <a:spcPts val="0"/>
              </a:spcAft>
              <a:buClrTx/>
              <a:buSzTx/>
              <a:buFont typeface="Arial"/>
              <a:buChar char="•"/>
              <a:tabLst/>
              <a:defRPr/>
            </a:pPr>
            <a:endParaRPr lang="en-US" sz="2000" b="0" spc="5" dirty="0">
              <a:solidFill>
                <a:srgbClr val="000000"/>
              </a:solidFill>
              <a:latin typeface="Calibri"/>
              <a:ea typeface="+mn-ea"/>
              <a:cs typeface="Calibri"/>
            </a:endParaRPr>
          </a:p>
          <a:p>
            <a:pPr marL="299085" marR="5080" lvl="0" indent="-286385" algn="l" defTabSz="914400" rtl="0" eaLnBrk="1" fontAlgn="auto" latinLnBrk="0" hangingPunct="1">
              <a:lnSpc>
                <a:spcPct val="101099"/>
              </a:lnSpc>
              <a:spcBef>
                <a:spcPts val="70"/>
              </a:spcBef>
              <a:spcAft>
                <a:spcPts val="0"/>
              </a:spcAft>
              <a:buClrTx/>
              <a:buSzTx/>
              <a:buFont typeface="Arial"/>
              <a:buChar char="•"/>
              <a:tabLst/>
              <a:defRPr/>
            </a:pPr>
            <a:endParaRPr kumimoji="0" lang="en-US" sz="2000" b="0" u="none" strike="noStrike" kern="1200" cap="none" spc="5" normalizeH="0" baseline="0" noProof="0" dirty="0">
              <a:ln>
                <a:noFill/>
              </a:ln>
              <a:solidFill>
                <a:srgbClr val="000000"/>
              </a:solidFill>
              <a:effectLst/>
              <a:uLnTx/>
              <a:uFillTx/>
              <a:latin typeface="Calibri"/>
              <a:ea typeface="+mn-ea"/>
              <a:cs typeface="Calibri"/>
            </a:endParaRPr>
          </a:p>
          <a:p>
            <a:pPr marL="299085" marR="5080" lvl="0" indent="-286385" algn="l" defTabSz="914400" rtl="0" eaLnBrk="1" fontAlgn="auto" latinLnBrk="0" hangingPunct="1">
              <a:lnSpc>
                <a:spcPct val="101099"/>
              </a:lnSpc>
              <a:spcBef>
                <a:spcPts val="70"/>
              </a:spcBef>
              <a:spcAft>
                <a:spcPts val="0"/>
              </a:spcAft>
              <a:buClrTx/>
              <a:buSzTx/>
              <a:buFont typeface="Arial"/>
              <a:buChar char="•"/>
              <a:tabLst/>
              <a:defRPr/>
            </a:pPr>
            <a:endParaRPr lang="en-US" sz="2000" b="0" spc="5" dirty="0">
              <a:solidFill>
                <a:srgbClr val="000000"/>
              </a:solidFill>
              <a:latin typeface="Calibri"/>
              <a:ea typeface="+mn-ea"/>
              <a:cs typeface="Calibri"/>
            </a:endParaRPr>
          </a:p>
          <a:p>
            <a:pPr marL="299085" marR="5080" lvl="0" indent="-286385" algn="l" defTabSz="914400" rtl="0" eaLnBrk="1" fontAlgn="auto" latinLnBrk="0" hangingPunct="1">
              <a:lnSpc>
                <a:spcPct val="101099"/>
              </a:lnSpc>
              <a:spcBef>
                <a:spcPts val="70"/>
              </a:spcBef>
              <a:spcAft>
                <a:spcPts val="0"/>
              </a:spcAft>
              <a:buClrTx/>
              <a:buSzTx/>
              <a:buFont typeface="Arial"/>
              <a:buChar char="•"/>
              <a:tabLst/>
              <a:defRPr/>
            </a:pPr>
            <a:endParaRPr kumimoji="0" lang="en-US" sz="2000" b="0" u="none" strike="noStrike" kern="1200" cap="none" spc="5" normalizeH="0" baseline="0" noProof="0" dirty="0">
              <a:ln>
                <a:noFill/>
              </a:ln>
              <a:solidFill>
                <a:srgbClr val="000000"/>
              </a:solidFill>
              <a:effectLst/>
              <a:uLnTx/>
              <a:uFillTx/>
              <a:latin typeface="Calibri"/>
              <a:ea typeface="+mn-ea"/>
              <a:cs typeface="Calibri"/>
            </a:endParaRPr>
          </a:p>
          <a:p>
            <a:pPr marL="299085" marR="5080" lvl="0" indent="-286385" algn="l" defTabSz="914400" rtl="0" eaLnBrk="1" fontAlgn="auto" latinLnBrk="0" hangingPunct="1">
              <a:lnSpc>
                <a:spcPct val="101099"/>
              </a:lnSpc>
              <a:spcBef>
                <a:spcPts val="70"/>
              </a:spcBef>
              <a:spcAft>
                <a:spcPts val="0"/>
              </a:spcAft>
              <a:buClrTx/>
              <a:buSzTx/>
              <a:buFont typeface="Arial"/>
              <a:buChar char="•"/>
              <a:tabLst/>
              <a:defRPr/>
            </a:pPr>
            <a:endParaRPr lang="en-US" sz="2000" b="0" spc="5" dirty="0">
              <a:solidFill>
                <a:srgbClr val="000000"/>
              </a:solidFill>
              <a:latin typeface="Calibri"/>
              <a:ea typeface="+mn-ea"/>
              <a:cs typeface="Calibri"/>
            </a:endParaRPr>
          </a:p>
          <a:p>
            <a:pPr marL="299085" marR="5080" lvl="0" indent="-286385" algn="l" defTabSz="914400" rtl="0" eaLnBrk="1" fontAlgn="auto" latinLnBrk="0" hangingPunct="1">
              <a:lnSpc>
                <a:spcPct val="101099"/>
              </a:lnSpc>
              <a:spcBef>
                <a:spcPts val="70"/>
              </a:spcBef>
              <a:spcAft>
                <a:spcPts val="0"/>
              </a:spcAft>
              <a:buClrTx/>
              <a:buSzTx/>
              <a:buFont typeface="Arial"/>
              <a:buChar char="•"/>
              <a:tabLst/>
              <a:defRPr/>
            </a:pPr>
            <a:endParaRPr kumimoji="0" lang="en-US" sz="2000" b="0" u="none" strike="noStrike" kern="1200" cap="none" spc="5" normalizeH="0" baseline="0" noProof="0" dirty="0">
              <a:ln>
                <a:noFill/>
              </a:ln>
              <a:solidFill>
                <a:srgbClr val="000000"/>
              </a:solidFill>
              <a:effectLst/>
              <a:uLnTx/>
              <a:uFillTx/>
              <a:latin typeface="Calibri"/>
              <a:ea typeface="+mn-ea"/>
              <a:cs typeface="Calibri"/>
            </a:endParaRPr>
          </a:p>
          <a:p>
            <a:pPr marL="299085" marR="5080" lvl="0" indent="-286385" algn="l" defTabSz="914400" rtl="0" eaLnBrk="1" fontAlgn="auto" latinLnBrk="0" hangingPunct="1">
              <a:lnSpc>
                <a:spcPct val="101099"/>
              </a:lnSpc>
              <a:spcBef>
                <a:spcPts val="70"/>
              </a:spcBef>
              <a:spcAft>
                <a:spcPts val="0"/>
              </a:spcAft>
              <a:buClrTx/>
              <a:buSzTx/>
              <a:buFont typeface="Arial"/>
              <a:buChar char="•"/>
              <a:tabLst/>
              <a:defRPr/>
            </a:pPr>
            <a:endParaRPr lang="en-US" sz="2000" b="0" spc="5" dirty="0">
              <a:solidFill>
                <a:srgbClr val="000000"/>
              </a:solidFill>
              <a:latin typeface="Calibri"/>
              <a:ea typeface="+mn-ea"/>
              <a:cs typeface="Calibri"/>
            </a:endParaRPr>
          </a:p>
          <a:p>
            <a:pPr marL="299085" marR="5080" lvl="0" indent="-286385" algn="l" defTabSz="914400" rtl="0" eaLnBrk="1" fontAlgn="auto" latinLnBrk="0" hangingPunct="1">
              <a:lnSpc>
                <a:spcPct val="101099"/>
              </a:lnSpc>
              <a:spcBef>
                <a:spcPts val="70"/>
              </a:spcBef>
              <a:spcAft>
                <a:spcPts val="0"/>
              </a:spcAft>
              <a:buClrTx/>
              <a:buSzTx/>
              <a:buFont typeface="Arial"/>
              <a:buChar char="•"/>
              <a:tabLst/>
              <a:defRPr/>
            </a:pPr>
            <a:endParaRPr kumimoji="0" lang="en-US" sz="2000" b="0" u="none" strike="noStrike" kern="1200" cap="none" spc="5" normalizeH="0" baseline="0" noProof="0" dirty="0">
              <a:ln>
                <a:noFill/>
              </a:ln>
              <a:solidFill>
                <a:srgbClr val="000000"/>
              </a:solidFill>
              <a:effectLst/>
              <a:uLnTx/>
              <a:uFillTx/>
              <a:latin typeface="Calibri"/>
              <a:ea typeface="+mn-ea"/>
              <a:cs typeface="Calibri"/>
            </a:endParaRPr>
          </a:p>
          <a:p>
            <a:pPr marL="299085" marR="5080" lvl="0" indent="-286385" algn="l" defTabSz="914400" rtl="0" eaLnBrk="1" fontAlgn="auto" latinLnBrk="0" hangingPunct="1">
              <a:lnSpc>
                <a:spcPct val="101099"/>
              </a:lnSpc>
              <a:spcBef>
                <a:spcPts val="70"/>
              </a:spcBef>
              <a:spcAft>
                <a:spcPts val="0"/>
              </a:spcAft>
              <a:buClrTx/>
              <a:buSzTx/>
              <a:buFont typeface="Arial"/>
              <a:buChar char="•"/>
              <a:tabLst/>
              <a:defRPr/>
            </a:pPr>
            <a:endParaRPr kumimoji="0" lang="en-US" sz="2000" b="0" u="none" strike="noStrike" kern="1200" cap="none" spc="5" normalizeH="0" baseline="0" noProof="0" dirty="0">
              <a:ln>
                <a:noFill/>
              </a:ln>
              <a:solidFill>
                <a:srgbClr val="000000"/>
              </a:solidFill>
              <a:effectLst/>
              <a:uLnTx/>
              <a:uFillTx/>
              <a:latin typeface="Calibri"/>
              <a:ea typeface="+mn-ea"/>
              <a:cs typeface="Calibri"/>
            </a:endParaRPr>
          </a:p>
          <a:p>
            <a:pPr marL="299085" marR="5080" lvl="0" indent="-286385" algn="l" defTabSz="914400" rtl="0" eaLnBrk="1" fontAlgn="auto" latinLnBrk="0" hangingPunct="1">
              <a:lnSpc>
                <a:spcPct val="101099"/>
              </a:lnSpc>
              <a:spcBef>
                <a:spcPts val="70"/>
              </a:spcBef>
              <a:spcAft>
                <a:spcPts val="0"/>
              </a:spcAft>
              <a:buClrTx/>
              <a:buSzTx/>
              <a:buFont typeface="Arial"/>
              <a:buChar char="•"/>
              <a:tabLst/>
              <a:defRPr/>
            </a:pPr>
            <a:endParaRPr kumimoji="0" lang="en-US" sz="2000" b="0" u="none" strike="noStrike" kern="1200" cap="none" spc="5" normalizeH="0" baseline="0" noProof="0" dirty="0">
              <a:ln>
                <a:noFill/>
              </a:ln>
              <a:solidFill>
                <a:srgbClr val="000000"/>
              </a:solidFill>
              <a:effectLst/>
              <a:uLnTx/>
              <a:uFillTx/>
              <a:latin typeface="Calibri"/>
              <a:ea typeface="+mn-ea"/>
              <a:cs typeface="Calibri"/>
            </a:endParaRPr>
          </a:p>
          <a:p>
            <a:pPr marL="299085" marR="5080" lvl="0" indent="-286385" algn="l" defTabSz="914400" rtl="0" eaLnBrk="1" fontAlgn="auto" latinLnBrk="0" hangingPunct="1">
              <a:lnSpc>
                <a:spcPct val="101099"/>
              </a:lnSpc>
              <a:spcBef>
                <a:spcPts val="70"/>
              </a:spcBef>
              <a:spcAft>
                <a:spcPts val="0"/>
              </a:spcAft>
              <a:buClrTx/>
              <a:buSzTx/>
              <a:buFont typeface="Arial"/>
              <a:buChar char="•"/>
              <a:tabLst/>
              <a:defRPr/>
            </a:pPr>
            <a:endParaRPr lang="en-US" sz="2000" b="0" spc="5" dirty="0">
              <a:solidFill>
                <a:srgbClr val="000000"/>
              </a:solidFill>
              <a:latin typeface="Calibri"/>
              <a:ea typeface="+mn-ea"/>
              <a:cs typeface="Calibri"/>
            </a:endParaRPr>
          </a:p>
          <a:p>
            <a:pPr marL="299085" marR="5080" lvl="0" indent="-286385" algn="l" defTabSz="914400" rtl="0" eaLnBrk="1" fontAlgn="auto" latinLnBrk="0" hangingPunct="1">
              <a:lnSpc>
                <a:spcPct val="101099"/>
              </a:lnSpc>
              <a:spcBef>
                <a:spcPts val="70"/>
              </a:spcBef>
              <a:spcAft>
                <a:spcPts val="0"/>
              </a:spcAft>
              <a:buClrTx/>
              <a:buSzTx/>
              <a:buFont typeface="Arial"/>
              <a:buChar char="•"/>
              <a:tabLst/>
              <a:defRPr/>
            </a:pPr>
            <a:endParaRPr kumimoji="0" lang="en-US" sz="2000" b="0" u="none" strike="noStrike" kern="1200" cap="none" spc="5" normalizeH="0" baseline="0" noProof="0" dirty="0">
              <a:ln>
                <a:noFill/>
              </a:ln>
              <a:solidFill>
                <a:srgbClr val="000000"/>
              </a:solidFill>
              <a:effectLst/>
              <a:uLnTx/>
              <a:uFillTx/>
              <a:latin typeface="Calibri"/>
              <a:ea typeface="+mn-ea"/>
              <a:cs typeface="Calibri"/>
            </a:endParaRPr>
          </a:p>
          <a:p>
            <a:pPr marL="299085" marR="5080" lvl="0" indent="-286385" algn="l" defTabSz="914400" rtl="0" eaLnBrk="1" fontAlgn="auto" latinLnBrk="0" hangingPunct="1">
              <a:lnSpc>
                <a:spcPct val="101099"/>
              </a:lnSpc>
              <a:spcBef>
                <a:spcPts val="70"/>
              </a:spcBef>
              <a:spcAft>
                <a:spcPts val="0"/>
              </a:spcAft>
              <a:buClrTx/>
              <a:buSzTx/>
              <a:buFont typeface="Arial"/>
              <a:buChar char="•"/>
              <a:tabLst/>
              <a:defRPr/>
            </a:pPr>
            <a:endParaRPr kumimoji="0" lang="en-US" sz="2000" b="0" u="none" strike="noStrike" kern="1200" cap="none" spc="5" normalizeH="0" baseline="0" noProof="0" dirty="0">
              <a:ln>
                <a:noFill/>
              </a:ln>
              <a:solidFill>
                <a:srgbClr val="000000"/>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tabLst/>
              <a:defRPr/>
            </a:pPr>
            <a:endParaRPr lang="en-US" b="0" dirty="0">
              <a:solidFill>
                <a:srgbClr val="000000"/>
              </a:solidFill>
            </a:endParaRPr>
          </a:p>
        </p:txBody>
      </p:sp>
      <p:sp>
        <p:nvSpPr>
          <p:cNvPr id="4" name="Title 3">
            <a:extLst>
              <a:ext uri="{FF2B5EF4-FFF2-40B4-BE49-F238E27FC236}">
                <a16:creationId xmlns:a16="http://schemas.microsoft.com/office/drawing/2014/main" id="{C3629709-C3D6-48DC-929C-66D2B4DFC8A1}"/>
              </a:ext>
            </a:extLst>
          </p:cNvPr>
          <p:cNvSpPr>
            <a:spLocks noGrp="1"/>
          </p:cNvSpPr>
          <p:nvPr>
            <p:ph type="title"/>
          </p:nvPr>
        </p:nvSpPr>
        <p:spPr>
          <a:xfrm>
            <a:off x="3207194" y="0"/>
            <a:ext cx="3864166" cy="1060312"/>
          </a:xfrm>
        </p:spPr>
        <p:txBody>
          <a:bodyPr>
            <a:normAutofit/>
          </a:bodyPr>
          <a:lstStyle/>
          <a:p>
            <a:r>
              <a:rPr kumimoji="0" lang="en-US" sz="3200" i="0" u="none" strike="noStrike" kern="1200" cap="none" spc="-20" normalizeH="0" baseline="0" noProof="0" dirty="0">
                <a:ln>
                  <a:noFill/>
                </a:ln>
                <a:gradFill flip="none" rotWithShape="1">
                  <a:gsLst>
                    <a:gs pos="0">
                      <a:srgbClr val="31518C"/>
                    </a:gs>
                    <a:gs pos="23000">
                      <a:srgbClr val="31518C"/>
                    </a:gs>
                    <a:gs pos="68000">
                      <a:srgbClr val="31518C"/>
                    </a:gs>
                    <a:gs pos="97000">
                      <a:srgbClr val="31518C"/>
                    </a:gs>
                  </a:gsLst>
                  <a:path path="circle">
                    <a:fillToRect l="50000" t="50000" r="50000" b="50000"/>
                  </a:path>
                  <a:tileRect/>
                </a:gradFill>
                <a:effectLst/>
                <a:uLnTx/>
                <a:uFillTx/>
                <a:latin typeface="Calibri Light"/>
                <a:ea typeface="+mj-ea"/>
                <a:cs typeface="Calibri Light"/>
              </a:rPr>
              <a:t>Log Off and Lock Up</a:t>
            </a:r>
            <a:endParaRPr lang="en-US" sz="3000" dirty="0"/>
          </a:p>
        </p:txBody>
      </p:sp>
      <p:sp>
        <p:nvSpPr>
          <p:cNvPr id="9" name="Rectangle 8">
            <a:extLst>
              <a:ext uri="{FF2B5EF4-FFF2-40B4-BE49-F238E27FC236}">
                <a16:creationId xmlns:a16="http://schemas.microsoft.com/office/drawing/2014/main" id="{F00F7BAC-2AF2-4FE4-AAF2-D7C239249E71}"/>
              </a:ext>
            </a:extLst>
          </p:cNvPr>
          <p:cNvSpPr/>
          <p:nvPr/>
        </p:nvSpPr>
        <p:spPr>
          <a:xfrm>
            <a:off x="284353" y="3668471"/>
            <a:ext cx="4639396" cy="2960811"/>
          </a:xfrm>
          <a:prstGeom prst="rect">
            <a:avLst/>
          </a:prstGeom>
        </p:spPr>
        <p:txBody>
          <a:bodyPr wrap="square">
            <a:spAutoFit/>
          </a:bodyPr>
          <a:lstStyle/>
          <a:p>
            <a:pPr marL="12700" marR="5080" lvl="0">
              <a:lnSpc>
                <a:spcPct val="101099"/>
              </a:lnSpc>
              <a:spcBef>
                <a:spcPts val="70"/>
              </a:spcBef>
              <a:defRPr/>
            </a:pPr>
            <a:r>
              <a:rPr lang="en-US" sz="2000" b="1" dirty="0">
                <a:solidFill>
                  <a:srgbClr val="000000"/>
                </a:solidFill>
                <a:cs typeface="Calibri"/>
              </a:rPr>
              <a:t>Lock-up </a:t>
            </a:r>
            <a:r>
              <a:rPr lang="en-US" sz="2000" dirty="0">
                <a:solidFill>
                  <a:srgbClr val="000000"/>
                </a:solidFill>
                <a:cs typeface="Calibri"/>
              </a:rPr>
              <a:t>offices, cabinets and/or drawers that contain sensitive information</a:t>
            </a:r>
          </a:p>
          <a:p>
            <a:pPr marL="310515" lvl="0" indent="-285750">
              <a:spcBef>
                <a:spcPts val="20"/>
              </a:spcBef>
              <a:buFont typeface="Arial"/>
              <a:buChar char="•"/>
              <a:tabLst>
                <a:tab pos="310515" algn="l"/>
                <a:tab pos="311150" algn="l"/>
              </a:tabLst>
              <a:defRPr/>
            </a:pPr>
            <a:r>
              <a:rPr lang="en-US" sz="2000" dirty="0">
                <a:solidFill>
                  <a:srgbClr val="000000"/>
                </a:solidFill>
                <a:cs typeface="Calibri"/>
              </a:rPr>
              <a:t>Don’t leave devices or documents with sensitive information unattended </a:t>
            </a:r>
            <a:r>
              <a:rPr lang="en-US" sz="1600" dirty="0">
                <a:solidFill>
                  <a:srgbClr val="000000"/>
                </a:solidFill>
                <a:cs typeface="Calibri"/>
              </a:rPr>
              <a:t>(for example, in the cafeteria, parking lot, copier or your car)</a:t>
            </a:r>
          </a:p>
          <a:p>
            <a:pPr marL="310515" lvl="0" indent="-285750">
              <a:spcBef>
                <a:spcPts val="20"/>
              </a:spcBef>
              <a:buFont typeface="Arial"/>
              <a:buChar char="•"/>
              <a:tabLst>
                <a:tab pos="310515" algn="l"/>
                <a:tab pos="311150" algn="l"/>
              </a:tabLst>
              <a:defRPr/>
            </a:pPr>
            <a:r>
              <a:rPr lang="en-US" sz="2000" dirty="0">
                <a:solidFill>
                  <a:srgbClr val="000000"/>
                </a:solidFill>
                <a:latin typeface="Calibri  "/>
              </a:rPr>
              <a:t>Notify IT about workstations or storage devices that are no longer in use </a:t>
            </a:r>
            <a:r>
              <a:rPr lang="en-US" sz="1600" spc="-40" dirty="0">
                <a:solidFill>
                  <a:srgbClr val="000000"/>
                </a:solidFill>
                <a:latin typeface="Calibri  "/>
              </a:rPr>
              <a:t>(IT will </a:t>
            </a:r>
            <a:r>
              <a:rPr lang="en-US" sz="1600" dirty="0">
                <a:solidFill>
                  <a:srgbClr val="000000"/>
                </a:solidFill>
                <a:latin typeface="Calibri  "/>
              </a:rPr>
              <a:t>“wipe” the equipment per HIPAA standards) </a:t>
            </a:r>
          </a:p>
          <a:p>
            <a:pPr marL="310515" lvl="0" indent="-285750">
              <a:spcBef>
                <a:spcPts val="20"/>
              </a:spcBef>
              <a:buFont typeface="Arial"/>
              <a:buChar char="•"/>
              <a:tabLst>
                <a:tab pos="310515" algn="l"/>
                <a:tab pos="311150" algn="l"/>
              </a:tabLst>
              <a:defRPr/>
            </a:pPr>
            <a:endParaRPr lang="en-US" sz="1600" dirty="0">
              <a:solidFill>
                <a:srgbClr val="000000"/>
              </a:solidFill>
              <a:cs typeface="Calibri"/>
            </a:endParaRPr>
          </a:p>
        </p:txBody>
      </p:sp>
      <p:pic>
        <p:nvPicPr>
          <p:cNvPr id="3" name="Picture 2">
            <a:extLst>
              <a:ext uri="{FF2B5EF4-FFF2-40B4-BE49-F238E27FC236}">
                <a16:creationId xmlns:a16="http://schemas.microsoft.com/office/drawing/2014/main" id="{4D881209-3EE2-4EDF-BE95-B44D0E59BF92}"/>
              </a:ext>
            </a:extLst>
          </p:cNvPr>
          <p:cNvPicPr>
            <a:picLocks noChangeAspect="1"/>
          </p:cNvPicPr>
          <p:nvPr/>
        </p:nvPicPr>
        <p:blipFill>
          <a:blip r:embed="rId3"/>
          <a:stretch>
            <a:fillRect/>
          </a:stretch>
        </p:blipFill>
        <p:spPr>
          <a:xfrm>
            <a:off x="5139277" y="2394201"/>
            <a:ext cx="3740828" cy="3264089"/>
          </a:xfrm>
          <a:prstGeom prst="rect">
            <a:avLst/>
          </a:prstGeom>
        </p:spPr>
      </p:pic>
      <p:sp>
        <p:nvSpPr>
          <p:cNvPr id="10" name="TextBox 9">
            <a:extLst>
              <a:ext uri="{FF2B5EF4-FFF2-40B4-BE49-F238E27FC236}">
                <a16:creationId xmlns:a16="http://schemas.microsoft.com/office/drawing/2014/main" id="{304B9B18-2AFF-4A03-AFCD-4E2D402D710A}"/>
              </a:ext>
            </a:extLst>
          </p:cNvPr>
          <p:cNvSpPr txBox="1"/>
          <p:nvPr/>
        </p:nvSpPr>
        <p:spPr>
          <a:xfrm>
            <a:off x="5139277" y="1190190"/>
            <a:ext cx="3726982" cy="461665"/>
          </a:xfrm>
          <a:prstGeom prst="rect">
            <a:avLst/>
          </a:prstGeom>
          <a:noFill/>
          <a:ln>
            <a:solidFill>
              <a:srgbClr val="000000"/>
            </a:solidFill>
          </a:ln>
        </p:spPr>
        <p:txBody>
          <a:bodyPr wrap="none" rtlCol="0">
            <a:spAutoFit/>
          </a:bodyPr>
          <a:lstStyle/>
          <a:p>
            <a:r>
              <a:rPr lang="en-US" sz="1200" dirty="0"/>
              <a:t>To lock your computer, first click on the windows icon on </a:t>
            </a:r>
          </a:p>
          <a:p>
            <a:r>
              <a:rPr lang="en-US" sz="1200" dirty="0"/>
              <a:t>The lower left hand side of your computer screen</a:t>
            </a:r>
          </a:p>
        </p:txBody>
      </p:sp>
      <p:cxnSp>
        <p:nvCxnSpPr>
          <p:cNvPr id="13" name="Straight Arrow Connector 12">
            <a:extLst>
              <a:ext uri="{FF2B5EF4-FFF2-40B4-BE49-F238E27FC236}">
                <a16:creationId xmlns:a16="http://schemas.microsoft.com/office/drawing/2014/main" id="{A7FAC19B-267F-4850-9A28-4822861AC1C5}"/>
              </a:ext>
            </a:extLst>
          </p:cNvPr>
          <p:cNvCxnSpPr>
            <a:cxnSpLocks/>
            <a:stCxn id="21" idx="0"/>
          </p:cNvCxnSpPr>
          <p:nvPr/>
        </p:nvCxnSpPr>
        <p:spPr>
          <a:xfrm flipH="1" flipV="1">
            <a:off x="5554452" y="4026245"/>
            <a:ext cx="1366508" cy="1951120"/>
          </a:xfrm>
          <a:prstGeom prst="straightConnector1">
            <a:avLst/>
          </a:prstGeom>
          <a:ln w="28575" cmpd="thickThin">
            <a:solidFill>
              <a:srgbClr val="C0003E"/>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D7EF57C-9674-47BF-BB3B-F09A30769D6A}"/>
              </a:ext>
            </a:extLst>
          </p:cNvPr>
          <p:cNvSpPr txBox="1"/>
          <p:nvPr/>
        </p:nvSpPr>
        <p:spPr>
          <a:xfrm>
            <a:off x="5582837" y="5977365"/>
            <a:ext cx="2676245" cy="646331"/>
          </a:xfrm>
          <a:prstGeom prst="rect">
            <a:avLst/>
          </a:prstGeom>
          <a:noFill/>
          <a:ln>
            <a:solidFill>
              <a:srgbClr val="000000"/>
            </a:solidFill>
          </a:ln>
        </p:spPr>
        <p:txBody>
          <a:bodyPr wrap="square" rtlCol="0">
            <a:spAutoFit/>
          </a:bodyPr>
          <a:lstStyle/>
          <a:p>
            <a:r>
              <a:rPr lang="en-US" sz="1200" dirty="0"/>
              <a:t>After clicking the windows icon,</a:t>
            </a:r>
          </a:p>
          <a:p>
            <a:r>
              <a:rPr lang="en-US" sz="1200" dirty="0"/>
              <a:t>select your profile and click the lock or</a:t>
            </a:r>
          </a:p>
          <a:p>
            <a:r>
              <a:rPr lang="en-US" sz="1200" dirty="0"/>
              <a:t>sign out feature</a:t>
            </a:r>
          </a:p>
        </p:txBody>
      </p:sp>
      <p:pic>
        <p:nvPicPr>
          <p:cNvPr id="7" name="Picture 6">
            <a:extLst>
              <a:ext uri="{FF2B5EF4-FFF2-40B4-BE49-F238E27FC236}">
                <a16:creationId xmlns:a16="http://schemas.microsoft.com/office/drawing/2014/main" id="{CF18B6A3-04AA-47E2-BA70-7B68773713A6}"/>
              </a:ext>
            </a:extLst>
          </p:cNvPr>
          <p:cNvPicPr>
            <a:picLocks noChangeAspect="1"/>
          </p:cNvPicPr>
          <p:nvPr/>
        </p:nvPicPr>
        <p:blipFill>
          <a:blip r:embed="rId4"/>
          <a:stretch>
            <a:fillRect/>
          </a:stretch>
        </p:blipFill>
        <p:spPr>
          <a:xfrm>
            <a:off x="4767910" y="1950056"/>
            <a:ext cx="4112195" cy="330282"/>
          </a:xfrm>
          <a:prstGeom prst="rect">
            <a:avLst/>
          </a:prstGeom>
        </p:spPr>
      </p:pic>
      <p:cxnSp>
        <p:nvCxnSpPr>
          <p:cNvPr id="11" name="Straight Arrow Connector 10">
            <a:extLst>
              <a:ext uri="{FF2B5EF4-FFF2-40B4-BE49-F238E27FC236}">
                <a16:creationId xmlns:a16="http://schemas.microsoft.com/office/drawing/2014/main" id="{DBD99217-DEED-4390-9A74-232CCD30BD17}"/>
              </a:ext>
            </a:extLst>
          </p:cNvPr>
          <p:cNvCxnSpPr>
            <a:cxnSpLocks/>
          </p:cNvCxnSpPr>
          <p:nvPr/>
        </p:nvCxnSpPr>
        <p:spPr>
          <a:xfrm flipH="1">
            <a:off x="4923749" y="1687093"/>
            <a:ext cx="1022647" cy="298199"/>
          </a:xfrm>
          <a:prstGeom prst="straightConnector1">
            <a:avLst/>
          </a:prstGeom>
          <a:ln w="28575" cmpd="thickThin">
            <a:solidFill>
              <a:srgbClr val="C0003E"/>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37228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67AAB7-B5CB-4E9B-8411-976EE4CC6284}"/>
              </a:ext>
            </a:extLst>
          </p:cNvPr>
          <p:cNvSpPr>
            <a:spLocks noGrp="1"/>
          </p:cNvSpPr>
          <p:nvPr>
            <p:ph type="title"/>
          </p:nvPr>
        </p:nvSpPr>
        <p:spPr>
          <a:xfrm>
            <a:off x="3178810" y="34279"/>
            <a:ext cx="5397846" cy="1060312"/>
          </a:xfrm>
        </p:spPr>
        <p:txBody>
          <a:bodyPr/>
          <a:lstStyle/>
          <a:p>
            <a:r>
              <a:rPr lang="en-US" dirty="0"/>
              <a:t>Use Social Media Responsibly </a:t>
            </a:r>
          </a:p>
        </p:txBody>
      </p:sp>
      <p:pic>
        <p:nvPicPr>
          <p:cNvPr id="5" name="Picture 3">
            <a:extLst>
              <a:ext uri="{FF2B5EF4-FFF2-40B4-BE49-F238E27FC236}">
                <a16:creationId xmlns:a16="http://schemas.microsoft.com/office/drawing/2014/main" id="{82B5A440-FFD6-4FC7-8CE6-13AF650F2F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714" y="417443"/>
            <a:ext cx="2221337" cy="487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DB09F748-9F35-473F-9824-74EE8A7668BD}"/>
              </a:ext>
            </a:extLst>
          </p:cNvPr>
          <p:cNvSpPr/>
          <p:nvPr/>
        </p:nvSpPr>
        <p:spPr>
          <a:xfrm>
            <a:off x="382714" y="1375158"/>
            <a:ext cx="4077526" cy="5324535"/>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2000" dirty="0">
                <a:solidFill>
                  <a:srgbClr val="35538D"/>
                </a:solidFill>
                <a:ea typeface="Times New Roman" panose="02020603050405020304" pitchFamily="18" charset="0"/>
              </a:rPr>
              <a:t>Do not take photographs, videos or recordings of patients or patient information for non-clinical purposes.</a:t>
            </a:r>
          </a:p>
          <a:p>
            <a:pPr marL="342900" marR="0" lvl="0" indent="-342900">
              <a:spcBef>
                <a:spcPts val="0"/>
              </a:spcBef>
              <a:spcAft>
                <a:spcPts val="0"/>
              </a:spcAft>
              <a:buFont typeface="Symbol" panose="05050102010706020507" pitchFamily="18" charset="2"/>
              <a:buChar char=""/>
            </a:pPr>
            <a:endParaRPr lang="en-US" sz="1000" dirty="0">
              <a:solidFill>
                <a:srgbClr val="35538D"/>
              </a:solidFill>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dirty="0">
                <a:solidFill>
                  <a:srgbClr val="35538D"/>
                </a:solidFill>
                <a:ea typeface="Times New Roman" panose="02020603050405020304" pitchFamily="18" charset="0"/>
              </a:rPr>
              <a:t>Never post patient images, including body parts, or other patient information on social media sites without a HIPAA authorization. </a:t>
            </a:r>
          </a:p>
          <a:p>
            <a:pPr marR="0" lvl="0">
              <a:spcBef>
                <a:spcPts val="0"/>
              </a:spcBef>
              <a:spcAft>
                <a:spcPts val="0"/>
              </a:spcAft>
            </a:pPr>
            <a:endParaRPr lang="en-US" sz="1000" dirty="0">
              <a:solidFill>
                <a:srgbClr val="35538D"/>
              </a:solidFill>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dirty="0">
                <a:solidFill>
                  <a:srgbClr val="35538D"/>
                </a:solidFill>
                <a:ea typeface="Times New Roman" panose="02020603050405020304" pitchFamily="18" charset="0"/>
              </a:rPr>
              <a:t>Don’t talk about patients on social media, even if you are not using patient names</a:t>
            </a:r>
          </a:p>
          <a:p>
            <a:pPr marL="342900" marR="0" lvl="0" indent="-342900">
              <a:spcBef>
                <a:spcPts val="0"/>
              </a:spcBef>
              <a:spcAft>
                <a:spcPts val="0"/>
              </a:spcAft>
              <a:buFont typeface="Symbol" panose="05050102010706020507" pitchFamily="18" charset="2"/>
              <a:buChar char=""/>
            </a:pPr>
            <a:endParaRPr lang="en-US" sz="1000" dirty="0">
              <a:solidFill>
                <a:srgbClr val="35538D"/>
              </a:solidFill>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dirty="0">
                <a:solidFill>
                  <a:srgbClr val="35538D"/>
                </a:solidFill>
                <a:ea typeface="Times New Roman" panose="02020603050405020304" pitchFamily="18" charset="0"/>
              </a:rPr>
              <a:t>Refer to Prospect’s </a:t>
            </a:r>
            <a:r>
              <a:rPr lang="en-US" sz="2000" b="1" dirty="0">
                <a:hlinkClick r:id="rId3"/>
              </a:rPr>
              <a:t>Social Media Policy</a:t>
            </a:r>
            <a:r>
              <a:rPr lang="en-US" sz="2000" b="1" dirty="0"/>
              <a:t> </a:t>
            </a:r>
            <a:r>
              <a:rPr lang="en-US" sz="2000" dirty="0">
                <a:solidFill>
                  <a:srgbClr val="35538D"/>
                </a:solidFill>
                <a:ea typeface="Times New Roman" panose="02020603050405020304" pitchFamily="18" charset="0"/>
              </a:rPr>
              <a:t>for more information about appropriate uses of social media.</a:t>
            </a:r>
          </a:p>
        </p:txBody>
      </p:sp>
      <p:sp>
        <p:nvSpPr>
          <p:cNvPr id="8" name="Rectangle 7">
            <a:extLst>
              <a:ext uri="{FF2B5EF4-FFF2-40B4-BE49-F238E27FC236}">
                <a16:creationId xmlns:a16="http://schemas.microsoft.com/office/drawing/2014/main" id="{BEA67E96-41B4-4FE9-9C18-82637036841D}"/>
              </a:ext>
            </a:extLst>
          </p:cNvPr>
          <p:cNvSpPr/>
          <p:nvPr/>
        </p:nvSpPr>
        <p:spPr>
          <a:xfrm>
            <a:off x="4849958" y="4037426"/>
            <a:ext cx="3772243" cy="1631216"/>
          </a:xfrm>
          <a:prstGeom prst="rect">
            <a:avLst/>
          </a:prstGeom>
        </p:spPr>
        <p:txBody>
          <a:bodyPr wrap="square">
            <a:spAutoFit/>
          </a:bodyPr>
          <a:lstStyle/>
          <a:p>
            <a:pPr algn="ctr"/>
            <a:r>
              <a:rPr lang="en-US" sz="2000" b="1" i="1" dirty="0">
                <a:solidFill>
                  <a:srgbClr val="000000"/>
                </a:solidFill>
                <a:latin typeface="Times New Roman" panose="02020603050405020304" pitchFamily="18" charset="0"/>
                <a:cs typeface="Times New Roman" panose="02020603050405020304" pitchFamily="18" charset="0"/>
              </a:rPr>
              <a:t>From the Headlines . . .</a:t>
            </a:r>
          </a:p>
          <a:p>
            <a:pPr algn="ctr"/>
            <a:r>
              <a:rPr lang="en-US" sz="2000" b="1" i="1" dirty="0">
                <a:solidFill>
                  <a:srgbClr val="000000"/>
                </a:solidFill>
                <a:latin typeface="Times New Roman" panose="02020603050405020304" pitchFamily="18" charset="0"/>
                <a:cs typeface="Times New Roman" panose="02020603050405020304" pitchFamily="18" charset="0"/>
              </a:rPr>
              <a:t>Response to Yelp Review Costs Dental Practice Agrees to Fine and Two Years of Monitoring to Settle HIPAA Complaint</a:t>
            </a:r>
            <a:endParaRPr lang="en-US" sz="2000" b="1" i="1" dirty="0">
              <a:solidFill>
                <a:srgbClr val="000000"/>
              </a:solidFill>
              <a:effectLst/>
              <a:latin typeface="Times New Roman" panose="02020603050405020304" pitchFamily="18" charset="0"/>
              <a:cs typeface="Times New Roman" panose="02020603050405020304" pitchFamily="18" charset="0"/>
            </a:endParaRPr>
          </a:p>
        </p:txBody>
      </p:sp>
      <p:pic>
        <p:nvPicPr>
          <p:cNvPr id="1030" name="Picture 6" descr="5 Yelp Facts Business Owners Should Know (But Most Don't)">
            <a:extLst>
              <a:ext uri="{FF2B5EF4-FFF2-40B4-BE49-F238E27FC236}">
                <a16:creationId xmlns:a16="http://schemas.microsoft.com/office/drawing/2014/main" id="{BECB9AAD-7710-40D3-8A22-3F80536988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3041" y="2015922"/>
            <a:ext cx="3017520" cy="1883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76896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268122BD-FA9B-40EF-A5C0-9007BED0B9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714" y="417443"/>
            <a:ext cx="2221337" cy="487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a:extLst>
              <a:ext uri="{FF2B5EF4-FFF2-40B4-BE49-F238E27FC236}">
                <a16:creationId xmlns:a16="http://schemas.microsoft.com/office/drawing/2014/main" id="{03B5BE58-90E6-4B03-B9ED-6A663BC70654}"/>
              </a:ext>
            </a:extLst>
          </p:cNvPr>
          <p:cNvSpPr>
            <a:spLocks noGrp="1"/>
          </p:cNvSpPr>
          <p:nvPr>
            <p:ph idx="1"/>
          </p:nvPr>
        </p:nvSpPr>
        <p:spPr>
          <a:xfrm>
            <a:off x="241738" y="1997854"/>
            <a:ext cx="8273611" cy="4187484"/>
          </a:xfrm>
        </p:spPr>
        <p:txBody>
          <a:bodyPr/>
          <a:lstStyle/>
          <a:p>
            <a:pPr marL="12700" marR="96520" lvl="0" indent="0" algn="l" defTabSz="914400" rtl="0" eaLnBrk="1" fontAlgn="auto" latinLnBrk="0" hangingPunct="1">
              <a:lnSpc>
                <a:spcPts val="1920"/>
              </a:lnSpc>
              <a:spcBef>
                <a:spcPts val="0"/>
              </a:spcBef>
              <a:spcAft>
                <a:spcPts val="0"/>
              </a:spcAft>
              <a:buClrTx/>
              <a:buSzTx/>
              <a:buFontTx/>
              <a:buNone/>
              <a:tabLst/>
              <a:defRPr/>
            </a:pPr>
            <a:r>
              <a:rPr kumimoji="0" lang="en-US" sz="2000" i="0" u="none" strike="noStrike" kern="1200" cap="none" spc="25" normalizeH="0" baseline="0" noProof="0" dirty="0">
                <a:ln>
                  <a:noFill/>
                </a:ln>
                <a:solidFill>
                  <a:srgbClr val="000000"/>
                </a:solidFill>
                <a:effectLst/>
                <a:uLnTx/>
                <a:uFillTx/>
                <a:latin typeface="Calibri"/>
                <a:ea typeface="+mn-ea"/>
                <a:cs typeface="Calibri"/>
              </a:rPr>
              <a:t>When traveling for work, do the following: </a:t>
            </a:r>
          </a:p>
          <a:p>
            <a:pPr marL="647700" marR="5080" lvl="0" indent="-286385" algn="l" defTabSz="914400" rtl="0" eaLnBrk="1" fontAlgn="auto" latinLnBrk="0" hangingPunct="1">
              <a:lnSpc>
                <a:spcPct val="103099"/>
              </a:lnSpc>
              <a:spcBef>
                <a:spcPts val="1210"/>
              </a:spcBef>
              <a:spcAft>
                <a:spcPts val="0"/>
              </a:spcAft>
              <a:buClrTx/>
              <a:buSzTx/>
              <a:buFont typeface="Arial"/>
              <a:buChar char="•"/>
              <a:tabLst>
                <a:tab pos="647700" algn="l"/>
                <a:tab pos="648335" algn="l"/>
              </a:tabLst>
              <a:defRPr/>
            </a:pPr>
            <a:r>
              <a:rPr kumimoji="0" lang="en-US" sz="1800" b="0" i="0" u="none" strike="noStrike" kern="1200" cap="none" spc="5" normalizeH="0" baseline="0" noProof="0" dirty="0">
                <a:ln>
                  <a:noFill/>
                </a:ln>
                <a:solidFill>
                  <a:srgbClr val="000000"/>
                </a:solidFill>
                <a:effectLst/>
                <a:uLnTx/>
                <a:uFillTx/>
                <a:latin typeface="Calibri"/>
                <a:ea typeface="+mn-ea"/>
                <a:cs typeface="Calibri"/>
              </a:rPr>
              <a:t>Let </a:t>
            </a:r>
            <a:r>
              <a:rPr kumimoji="0" lang="en-US" sz="1800" b="0" i="0" u="none" strike="noStrike" kern="1200" cap="none" spc="10" normalizeH="0" baseline="0" noProof="0" dirty="0">
                <a:ln>
                  <a:noFill/>
                </a:ln>
                <a:solidFill>
                  <a:srgbClr val="000000"/>
                </a:solidFill>
                <a:effectLst/>
                <a:uLnTx/>
                <a:uFillTx/>
                <a:latin typeface="Calibri"/>
                <a:ea typeface="+mn-ea"/>
                <a:cs typeface="Calibri"/>
              </a:rPr>
              <a:t>your IT Administrator and the Prospect IT Security department </a:t>
            </a:r>
            <a:r>
              <a:rPr kumimoji="0" lang="en-US" sz="1800" b="0" i="0" u="none" strike="noStrike" kern="1200" cap="none" spc="15" normalizeH="0" baseline="0" noProof="0" dirty="0">
                <a:ln>
                  <a:noFill/>
                </a:ln>
                <a:solidFill>
                  <a:srgbClr val="000000"/>
                </a:solidFill>
                <a:effectLst/>
                <a:uLnTx/>
                <a:uFillTx/>
                <a:latin typeface="Calibri"/>
                <a:ea typeface="+mn-ea"/>
                <a:cs typeface="Calibri"/>
              </a:rPr>
              <a:t>know </a:t>
            </a:r>
            <a:r>
              <a:rPr kumimoji="0" lang="en-US" sz="1800" b="0" i="0" u="none" strike="noStrike" kern="1200" cap="none" spc="10" normalizeH="0" baseline="0" noProof="0" dirty="0">
                <a:ln>
                  <a:noFill/>
                </a:ln>
                <a:solidFill>
                  <a:srgbClr val="000000"/>
                </a:solidFill>
                <a:effectLst/>
                <a:uLnTx/>
                <a:uFillTx/>
                <a:latin typeface="Calibri"/>
                <a:ea typeface="+mn-ea"/>
                <a:cs typeface="Calibri"/>
              </a:rPr>
              <a:t>when </a:t>
            </a:r>
            <a:r>
              <a:rPr kumimoji="0" lang="en-US" sz="1800" b="0" i="0" u="none" strike="noStrike" kern="1200" cap="none" spc="15" normalizeH="0" baseline="0" noProof="0" dirty="0">
                <a:ln>
                  <a:noFill/>
                </a:ln>
                <a:solidFill>
                  <a:srgbClr val="000000"/>
                </a:solidFill>
                <a:effectLst/>
                <a:uLnTx/>
                <a:uFillTx/>
                <a:latin typeface="Calibri"/>
                <a:ea typeface="+mn-ea"/>
                <a:cs typeface="Calibri"/>
              </a:rPr>
              <a:t>you </a:t>
            </a:r>
            <a:r>
              <a:rPr kumimoji="0" lang="en-US" sz="1800" b="0" i="0" u="none" strike="noStrike" kern="1200" cap="none" spc="10" normalizeH="0" baseline="0" noProof="0" dirty="0">
                <a:ln>
                  <a:noFill/>
                </a:ln>
                <a:solidFill>
                  <a:srgbClr val="000000"/>
                </a:solidFill>
                <a:effectLst/>
                <a:uLnTx/>
                <a:uFillTx/>
                <a:latin typeface="Calibri"/>
                <a:ea typeface="+mn-ea"/>
                <a:cs typeface="Calibri"/>
              </a:rPr>
              <a:t>are traveling outside of Prospect hospitals and facilities so they can enhance security monitoring of your account access.</a:t>
            </a:r>
            <a:endParaRPr kumimoji="0" lang="en-US" sz="1800" b="0" i="0" u="none" strike="noStrike" kern="1200" cap="none" spc="0" normalizeH="0" baseline="0" noProof="0" dirty="0">
              <a:ln>
                <a:noFill/>
              </a:ln>
              <a:solidFill>
                <a:srgbClr val="000000"/>
              </a:solidFill>
              <a:effectLst/>
              <a:uLnTx/>
              <a:uFillTx/>
              <a:latin typeface="Calibri"/>
              <a:ea typeface="+mn-ea"/>
              <a:cs typeface="Calibri"/>
            </a:endParaRPr>
          </a:p>
          <a:p>
            <a:pPr marL="0" marR="0" lvl="0" indent="0" algn="l" defTabSz="914400" rtl="0" eaLnBrk="1" fontAlgn="auto" latinLnBrk="0" hangingPunct="1">
              <a:lnSpc>
                <a:spcPct val="100000"/>
              </a:lnSpc>
              <a:spcBef>
                <a:spcPts val="30"/>
              </a:spcBef>
              <a:spcAft>
                <a:spcPts val="0"/>
              </a:spcAft>
              <a:buClrTx/>
              <a:buSzTx/>
              <a:buFont typeface="Arial"/>
              <a:buChar char="•"/>
              <a:tabLst/>
              <a:defRPr/>
            </a:pPr>
            <a:endParaRPr kumimoji="0" lang="en-US" sz="1800" b="0" i="0" u="none" strike="noStrike" kern="1200" cap="none" spc="0" normalizeH="0" baseline="0" noProof="0" dirty="0">
              <a:ln>
                <a:noFill/>
              </a:ln>
              <a:solidFill>
                <a:srgbClr val="000000"/>
              </a:solidFill>
              <a:effectLst/>
              <a:uLnTx/>
              <a:uFillTx/>
              <a:latin typeface="Times New Roman"/>
              <a:ea typeface="+mn-ea"/>
              <a:cs typeface="Times New Roman"/>
            </a:endParaRPr>
          </a:p>
          <a:p>
            <a:pPr marL="647700" marR="0" lvl="0" indent="-286385" algn="l" defTabSz="914400" rtl="0" eaLnBrk="1" fontAlgn="auto" latinLnBrk="0" hangingPunct="1">
              <a:lnSpc>
                <a:spcPct val="100000"/>
              </a:lnSpc>
              <a:spcBef>
                <a:spcPts val="0"/>
              </a:spcBef>
              <a:spcAft>
                <a:spcPts val="0"/>
              </a:spcAft>
              <a:buClrTx/>
              <a:buSzTx/>
              <a:buFont typeface="Arial"/>
              <a:buChar char="•"/>
              <a:tabLst>
                <a:tab pos="647700" algn="l"/>
                <a:tab pos="648335" algn="l"/>
              </a:tabLst>
              <a:defRPr/>
            </a:pPr>
            <a:r>
              <a:rPr kumimoji="0" lang="en-US" sz="1800" b="0" i="0" u="none" strike="noStrike" kern="1200" cap="none" spc="5" normalizeH="0" baseline="0" noProof="0" dirty="0">
                <a:ln>
                  <a:noFill/>
                </a:ln>
                <a:solidFill>
                  <a:srgbClr val="000000"/>
                </a:solidFill>
                <a:effectLst/>
                <a:uLnTx/>
                <a:uFillTx/>
                <a:latin typeface="Calibri"/>
                <a:ea typeface="+mn-ea"/>
                <a:cs typeface="Calibri"/>
              </a:rPr>
              <a:t>Check </a:t>
            </a:r>
            <a:r>
              <a:rPr kumimoji="0" lang="en-US" sz="1800" b="0" i="0" u="none" strike="noStrike" kern="1200" cap="none" spc="10" normalizeH="0" baseline="0" noProof="0" dirty="0">
                <a:ln>
                  <a:noFill/>
                </a:ln>
                <a:solidFill>
                  <a:srgbClr val="000000"/>
                </a:solidFill>
                <a:effectLst/>
                <a:uLnTx/>
                <a:uFillTx/>
                <a:latin typeface="Calibri"/>
                <a:ea typeface="+mn-ea"/>
                <a:cs typeface="Calibri"/>
              </a:rPr>
              <a:t>with your IT </a:t>
            </a:r>
            <a:r>
              <a:rPr kumimoji="0" lang="en-US" sz="1800" b="0" i="0" u="none" strike="noStrike" kern="1200" cap="none" spc="15" normalizeH="0" baseline="0" noProof="0" dirty="0">
                <a:ln>
                  <a:noFill/>
                </a:ln>
                <a:solidFill>
                  <a:srgbClr val="000000"/>
                </a:solidFill>
                <a:effectLst/>
                <a:uLnTx/>
                <a:uFillTx/>
                <a:latin typeface="Calibri"/>
                <a:ea typeface="+mn-ea"/>
                <a:cs typeface="Calibri"/>
              </a:rPr>
              <a:t>Management </a:t>
            </a:r>
            <a:r>
              <a:rPr kumimoji="0" lang="en-US" sz="1800" b="0" i="0" u="none" strike="noStrike" kern="1200" cap="none" spc="10" normalizeH="0" baseline="0" noProof="0" dirty="0">
                <a:ln>
                  <a:noFill/>
                </a:ln>
                <a:solidFill>
                  <a:srgbClr val="000000"/>
                </a:solidFill>
                <a:effectLst/>
                <a:uLnTx/>
                <a:uFillTx/>
                <a:latin typeface="Calibri"/>
                <a:ea typeface="+mn-ea"/>
                <a:cs typeface="Calibri"/>
              </a:rPr>
              <a:t>to ensure  your laptop </a:t>
            </a:r>
            <a:r>
              <a:rPr kumimoji="0" lang="en-US" sz="1800" b="0" i="0" u="none" strike="noStrike" kern="1200" cap="none" spc="5" normalizeH="0" baseline="0" noProof="0" dirty="0">
                <a:ln>
                  <a:noFill/>
                </a:ln>
                <a:solidFill>
                  <a:srgbClr val="000000"/>
                </a:solidFill>
                <a:effectLst/>
                <a:uLnTx/>
                <a:uFillTx/>
                <a:latin typeface="Calibri"/>
                <a:ea typeface="+mn-ea"/>
                <a:cs typeface="Calibri"/>
              </a:rPr>
              <a:t>and </a:t>
            </a:r>
            <a:r>
              <a:rPr kumimoji="0" lang="en-US" sz="1800" b="0" i="0" u="none" strike="noStrike" kern="1200" cap="none" spc="10" normalizeH="0" baseline="0" noProof="0" dirty="0">
                <a:ln>
                  <a:noFill/>
                </a:ln>
                <a:solidFill>
                  <a:srgbClr val="000000"/>
                </a:solidFill>
                <a:effectLst/>
                <a:uLnTx/>
                <a:uFillTx/>
                <a:latin typeface="Calibri"/>
                <a:ea typeface="+mn-ea"/>
                <a:cs typeface="Calibri"/>
              </a:rPr>
              <a:t>cell </a:t>
            </a:r>
            <a:r>
              <a:rPr kumimoji="0" lang="en-US" sz="1800" b="0" i="0" u="none" strike="noStrike" kern="1200" cap="none" spc="15" normalizeH="0" baseline="0" noProof="0" dirty="0">
                <a:ln>
                  <a:noFill/>
                </a:ln>
                <a:solidFill>
                  <a:srgbClr val="000000"/>
                </a:solidFill>
                <a:effectLst/>
                <a:uLnTx/>
                <a:uFillTx/>
                <a:latin typeface="Calibri"/>
                <a:ea typeface="+mn-ea"/>
                <a:cs typeface="Calibri"/>
              </a:rPr>
              <a:t>phone </a:t>
            </a:r>
            <a:r>
              <a:rPr kumimoji="0" lang="en-US" sz="1800" b="0" i="0" u="none" strike="noStrike" kern="1200" cap="none" spc="5" normalizeH="0" baseline="0" noProof="0" dirty="0">
                <a:ln>
                  <a:noFill/>
                </a:ln>
                <a:solidFill>
                  <a:srgbClr val="000000"/>
                </a:solidFill>
                <a:effectLst/>
                <a:uLnTx/>
                <a:uFillTx/>
                <a:latin typeface="Calibri"/>
                <a:ea typeface="+mn-ea"/>
                <a:cs typeface="Calibri"/>
              </a:rPr>
              <a:t>have appropriate security safeguards, including anti-virus protection. </a:t>
            </a:r>
            <a:endParaRPr kumimoji="0" lang="en-US" sz="1800" b="0" i="0" u="none" strike="noStrike" kern="1200" cap="none" spc="0" normalizeH="0" baseline="0" noProof="0" dirty="0">
              <a:ln>
                <a:noFill/>
              </a:ln>
              <a:solidFill>
                <a:srgbClr val="000000"/>
              </a:solidFill>
              <a:effectLst/>
              <a:uLnTx/>
              <a:uFillTx/>
              <a:latin typeface="Calibri"/>
              <a:ea typeface="+mn-ea"/>
              <a:cs typeface="Calibri"/>
            </a:endParaRPr>
          </a:p>
          <a:p>
            <a:endParaRPr lang="en-US" dirty="0"/>
          </a:p>
        </p:txBody>
      </p:sp>
      <p:sp>
        <p:nvSpPr>
          <p:cNvPr id="12" name="TextBox 11">
            <a:extLst>
              <a:ext uri="{FF2B5EF4-FFF2-40B4-BE49-F238E27FC236}">
                <a16:creationId xmlns:a16="http://schemas.microsoft.com/office/drawing/2014/main" id="{E323BDAF-968A-4DF0-8971-EF5602A91FFD}"/>
              </a:ext>
            </a:extLst>
          </p:cNvPr>
          <p:cNvSpPr txBox="1"/>
          <p:nvPr/>
        </p:nvSpPr>
        <p:spPr>
          <a:xfrm>
            <a:off x="3649211" y="3429000"/>
            <a:ext cx="184731" cy="369332"/>
          </a:xfrm>
          <a:prstGeom prst="rect">
            <a:avLst/>
          </a:prstGeom>
          <a:noFill/>
        </p:spPr>
        <p:txBody>
          <a:bodyPr wrap="none" rtlCol="0">
            <a:spAutoFit/>
          </a:bodyPr>
          <a:lstStyle/>
          <a:p>
            <a:endParaRPr lang="en-US" dirty="0"/>
          </a:p>
        </p:txBody>
      </p:sp>
      <p:pic>
        <p:nvPicPr>
          <p:cNvPr id="3" name="Picture 2">
            <a:extLst>
              <a:ext uri="{FF2B5EF4-FFF2-40B4-BE49-F238E27FC236}">
                <a16:creationId xmlns:a16="http://schemas.microsoft.com/office/drawing/2014/main" id="{CBFBB09F-7A6C-4349-AF7C-6053B97A6E6C}"/>
              </a:ext>
            </a:extLst>
          </p:cNvPr>
          <p:cNvPicPr>
            <a:picLocks noChangeAspect="1"/>
          </p:cNvPicPr>
          <p:nvPr/>
        </p:nvPicPr>
        <p:blipFill>
          <a:blip r:embed="rId3"/>
          <a:stretch>
            <a:fillRect/>
          </a:stretch>
        </p:blipFill>
        <p:spPr>
          <a:xfrm>
            <a:off x="5967222" y="4482502"/>
            <a:ext cx="2804403" cy="1896020"/>
          </a:xfrm>
          <a:prstGeom prst="rect">
            <a:avLst/>
          </a:prstGeom>
        </p:spPr>
      </p:pic>
      <p:pic>
        <p:nvPicPr>
          <p:cNvPr id="9" name="Picture 8">
            <a:extLst>
              <a:ext uri="{FF2B5EF4-FFF2-40B4-BE49-F238E27FC236}">
                <a16:creationId xmlns:a16="http://schemas.microsoft.com/office/drawing/2014/main" id="{203B84AA-2098-41E4-BBF5-C5982DC16193}"/>
              </a:ext>
            </a:extLst>
          </p:cNvPr>
          <p:cNvPicPr>
            <a:picLocks noChangeAspect="1"/>
          </p:cNvPicPr>
          <p:nvPr/>
        </p:nvPicPr>
        <p:blipFill>
          <a:blip r:embed="rId4"/>
          <a:stretch>
            <a:fillRect/>
          </a:stretch>
        </p:blipFill>
        <p:spPr>
          <a:xfrm>
            <a:off x="4572000" y="4935177"/>
            <a:ext cx="1383912" cy="445047"/>
          </a:xfrm>
          <a:prstGeom prst="rect">
            <a:avLst/>
          </a:prstGeom>
        </p:spPr>
      </p:pic>
      <p:pic>
        <p:nvPicPr>
          <p:cNvPr id="10" name="Picture 9">
            <a:extLst>
              <a:ext uri="{FF2B5EF4-FFF2-40B4-BE49-F238E27FC236}">
                <a16:creationId xmlns:a16="http://schemas.microsoft.com/office/drawing/2014/main" id="{61FC43F7-9BE3-40E1-9076-DDB451365085}"/>
              </a:ext>
            </a:extLst>
          </p:cNvPr>
          <p:cNvPicPr>
            <a:picLocks noChangeAspect="1"/>
          </p:cNvPicPr>
          <p:nvPr/>
        </p:nvPicPr>
        <p:blipFill>
          <a:blip r:embed="rId5"/>
          <a:stretch>
            <a:fillRect/>
          </a:stretch>
        </p:blipFill>
        <p:spPr>
          <a:xfrm>
            <a:off x="5771911" y="672662"/>
            <a:ext cx="2743438" cy="1316939"/>
          </a:xfrm>
          <a:prstGeom prst="rect">
            <a:avLst/>
          </a:prstGeom>
        </p:spPr>
      </p:pic>
      <p:pic>
        <p:nvPicPr>
          <p:cNvPr id="7" name="Picture 6">
            <a:extLst>
              <a:ext uri="{FF2B5EF4-FFF2-40B4-BE49-F238E27FC236}">
                <a16:creationId xmlns:a16="http://schemas.microsoft.com/office/drawing/2014/main" id="{50A849B6-8247-4F0A-9D87-439AB7A391BF}"/>
              </a:ext>
            </a:extLst>
          </p:cNvPr>
          <p:cNvPicPr>
            <a:picLocks noChangeAspect="1"/>
          </p:cNvPicPr>
          <p:nvPr/>
        </p:nvPicPr>
        <p:blipFill>
          <a:blip r:embed="rId6"/>
          <a:stretch>
            <a:fillRect/>
          </a:stretch>
        </p:blipFill>
        <p:spPr>
          <a:xfrm>
            <a:off x="310030" y="4209691"/>
            <a:ext cx="1826601" cy="2441643"/>
          </a:xfrm>
          <a:prstGeom prst="rect">
            <a:avLst/>
          </a:prstGeom>
        </p:spPr>
      </p:pic>
      <p:pic>
        <p:nvPicPr>
          <p:cNvPr id="8" name="Picture 7">
            <a:extLst>
              <a:ext uri="{FF2B5EF4-FFF2-40B4-BE49-F238E27FC236}">
                <a16:creationId xmlns:a16="http://schemas.microsoft.com/office/drawing/2014/main" id="{2A4F33F6-2778-4BA2-AB74-5E46AB1B882F}"/>
              </a:ext>
            </a:extLst>
          </p:cNvPr>
          <p:cNvPicPr>
            <a:picLocks noChangeAspect="1"/>
          </p:cNvPicPr>
          <p:nvPr/>
        </p:nvPicPr>
        <p:blipFill>
          <a:blip r:embed="rId7"/>
          <a:stretch>
            <a:fillRect/>
          </a:stretch>
        </p:blipFill>
        <p:spPr>
          <a:xfrm>
            <a:off x="2452048" y="4437103"/>
            <a:ext cx="2015942" cy="1531976"/>
          </a:xfrm>
          <a:prstGeom prst="rect">
            <a:avLst/>
          </a:prstGeom>
        </p:spPr>
      </p:pic>
    </p:spTree>
    <p:extLst>
      <p:ext uri="{BB962C8B-B14F-4D97-AF65-F5344CB8AC3E}">
        <p14:creationId xmlns:p14="http://schemas.microsoft.com/office/powerpoint/2010/main" val="25528388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268122BD-FA9B-40EF-A5C0-9007BED0B9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714" y="417443"/>
            <a:ext cx="2221337" cy="487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a:extLst>
              <a:ext uri="{FF2B5EF4-FFF2-40B4-BE49-F238E27FC236}">
                <a16:creationId xmlns:a16="http://schemas.microsoft.com/office/drawing/2014/main" id="{03B5BE58-90E6-4B03-B9ED-6A663BC70654}"/>
              </a:ext>
            </a:extLst>
          </p:cNvPr>
          <p:cNvSpPr>
            <a:spLocks noGrp="1"/>
          </p:cNvSpPr>
          <p:nvPr>
            <p:ph idx="1"/>
          </p:nvPr>
        </p:nvSpPr>
        <p:spPr>
          <a:xfrm>
            <a:off x="382714" y="1634365"/>
            <a:ext cx="8446326" cy="4187484"/>
          </a:xfrm>
        </p:spPr>
        <p:txBody>
          <a:bodyPr>
            <a:normAutofit lnSpcReduction="10000"/>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10" normalizeH="0" baseline="0" noProof="0" dirty="0">
                <a:ln>
                  <a:noFill/>
                </a:ln>
                <a:solidFill>
                  <a:srgbClr val="000000"/>
                </a:solidFill>
                <a:effectLst/>
                <a:uLnTx/>
                <a:uFillTx/>
                <a:latin typeface="Calibri"/>
                <a:ea typeface="+mn-ea"/>
                <a:cs typeface="Calibri"/>
              </a:rPr>
              <a:t>Report any suspicious activity immediately.</a:t>
            </a:r>
            <a:endParaRPr kumimoji="0" lang="en-US" sz="2400" i="0" u="none" strike="noStrike" kern="1200" cap="none" spc="0" normalizeH="0" baseline="0" noProof="0" dirty="0">
              <a:ln>
                <a:noFill/>
              </a:ln>
              <a:solidFill>
                <a:srgbClr val="000000"/>
              </a:solidFill>
              <a:effectLst/>
              <a:uLnTx/>
              <a:uFillTx/>
              <a:latin typeface="Calibri"/>
              <a:ea typeface="+mn-ea"/>
              <a:cs typeface="Calibri"/>
            </a:endParaRPr>
          </a:p>
          <a:p>
            <a:pPr marL="12700" marR="0" lvl="0" indent="0" algn="l" defTabSz="914400" rtl="0" eaLnBrk="1" fontAlgn="auto" latinLnBrk="0" hangingPunct="1">
              <a:lnSpc>
                <a:spcPct val="100000"/>
              </a:lnSpc>
              <a:spcBef>
                <a:spcPts val="90"/>
              </a:spcBef>
              <a:spcAft>
                <a:spcPts val="0"/>
              </a:spcAft>
              <a:buClrTx/>
              <a:buSzTx/>
              <a:buFontTx/>
              <a:buNone/>
              <a:tabLst/>
              <a:defRPr/>
            </a:pPr>
            <a:endParaRPr kumimoji="0" lang="en-US" sz="1800" b="0" i="0" u="none" strike="noStrike" kern="1200" cap="none" spc="5" normalizeH="0" baseline="0" noProof="0" dirty="0">
              <a:ln>
                <a:noFill/>
              </a:ln>
              <a:solidFill>
                <a:srgbClr val="000000"/>
              </a:solidFill>
              <a:effectLst/>
              <a:uLnTx/>
              <a:uFillTx/>
              <a:latin typeface="Calibri"/>
              <a:ea typeface="+mn-ea"/>
              <a:cs typeface="Calibri"/>
            </a:endParaRPr>
          </a:p>
          <a:p>
            <a:pPr marL="12700" marR="0" lvl="0" indent="0" algn="l" defTabSz="914400" rtl="0" eaLnBrk="1" fontAlgn="auto" latinLnBrk="0" hangingPunct="1">
              <a:lnSpc>
                <a:spcPct val="100000"/>
              </a:lnSpc>
              <a:spcBef>
                <a:spcPts val="90"/>
              </a:spcBef>
              <a:spcAft>
                <a:spcPts val="0"/>
              </a:spcAft>
              <a:buClrTx/>
              <a:buSzTx/>
              <a:buFontTx/>
              <a:buNone/>
              <a:tabLst/>
              <a:defRPr/>
            </a:pPr>
            <a:r>
              <a:rPr kumimoji="0" lang="en-US" sz="1900" b="0" i="0" u="none" strike="noStrike" kern="1200" cap="none" spc="5" normalizeH="0" baseline="0" noProof="0" dirty="0">
                <a:ln>
                  <a:noFill/>
                </a:ln>
                <a:solidFill>
                  <a:srgbClr val="000000"/>
                </a:solidFill>
                <a:effectLst/>
                <a:uLnTx/>
                <a:uFillTx/>
                <a:latin typeface="+mn-lt"/>
                <a:ea typeface="+mn-ea"/>
                <a:cs typeface="Calibri"/>
              </a:rPr>
              <a:t>Suspicious </a:t>
            </a:r>
            <a:r>
              <a:rPr kumimoji="0" lang="en-US" sz="1900" b="0" i="0" u="none" strike="noStrike" kern="1200" cap="none" spc="10" normalizeH="0" baseline="0" noProof="0" dirty="0">
                <a:ln>
                  <a:noFill/>
                </a:ln>
                <a:solidFill>
                  <a:srgbClr val="000000"/>
                </a:solidFill>
                <a:effectLst/>
                <a:uLnTx/>
                <a:uFillTx/>
                <a:latin typeface="+mn-lt"/>
                <a:ea typeface="+mn-ea"/>
                <a:cs typeface="Calibri"/>
              </a:rPr>
              <a:t>activity </a:t>
            </a:r>
            <a:r>
              <a:rPr kumimoji="0" lang="en-US" sz="1900" b="0" i="0" u="none" strike="noStrike" kern="1200" cap="none" spc="15" normalizeH="0" baseline="0" noProof="0" dirty="0">
                <a:ln>
                  <a:noFill/>
                </a:ln>
                <a:solidFill>
                  <a:srgbClr val="000000"/>
                </a:solidFill>
                <a:effectLst/>
                <a:uLnTx/>
                <a:uFillTx/>
                <a:latin typeface="+mn-lt"/>
                <a:ea typeface="+mn-ea"/>
                <a:cs typeface="Calibri"/>
              </a:rPr>
              <a:t>may </a:t>
            </a:r>
            <a:r>
              <a:rPr kumimoji="0" lang="en-US" sz="1900" b="0" i="0" u="none" strike="noStrike" kern="1200" cap="none" spc="10" normalizeH="0" baseline="0" noProof="0" dirty="0">
                <a:ln>
                  <a:noFill/>
                </a:ln>
                <a:solidFill>
                  <a:srgbClr val="000000"/>
                </a:solidFill>
                <a:effectLst/>
                <a:uLnTx/>
                <a:uFillTx/>
                <a:latin typeface="+mn-lt"/>
                <a:ea typeface="+mn-ea"/>
                <a:cs typeface="Calibri"/>
              </a:rPr>
              <a:t>include </a:t>
            </a:r>
            <a:r>
              <a:rPr kumimoji="0" lang="en-US" sz="1900" b="0" i="0" u="none" strike="noStrike" kern="1200" cap="none" spc="5" normalizeH="0" baseline="0" noProof="0" dirty="0">
                <a:ln>
                  <a:noFill/>
                </a:ln>
                <a:solidFill>
                  <a:srgbClr val="000000"/>
                </a:solidFill>
                <a:effectLst/>
                <a:uLnTx/>
                <a:uFillTx/>
                <a:latin typeface="+mn-lt"/>
                <a:ea typeface="+mn-ea"/>
                <a:cs typeface="Calibri"/>
              </a:rPr>
              <a:t>but not </a:t>
            </a:r>
            <a:r>
              <a:rPr kumimoji="0" lang="en-US" sz="1900" b="0" i="0" u="none" strike="noStrike" kern="1200" cap="none" spc="10" normalizeH="0" baseline="0" noProof="0" dirty="0">
                <a:ln>
                  <a:noFill/>
                </a:ln>
                <a:solidFill>
                  <a:srgbClr val="000000"/>
                </a:solidFill>
                <a:effectLst/>
                <a:uLnTx/>
                <a:uFillTx/>
                <a:latin typeface="+mn-lt"/>
                <a:ea typeface="+mn-ea"/>
                <a:cs typeface="Calibri"/>
              </a:rPr>
              <a:t>limited to the </a:t>
            </a:r>
            <a:r>
              <a:rPr kumimoji="0" lang="en-US" sz="1900" b="0" i="0" u="none" strike="noStrike" kern="1200" cap="none" spc="5" normalizeH="0" baseline="0" noProof="0" dirty="0">
                <a:ln>
                  <a:noFill/>
                </a:ln>
                <a:solidFill>
                  <a:srgbClr val="000000"/>
                </a:solidFill>
                <a:effectLst/>
                <a:uLnTx/>
                <a:uFillTx/>
                <a:latin typeface="+mn-lt"/>
                <a:ea typeface="+mn-ea"/>
                <a:cs typeface="Calibri"/>
              </a:rPr>
              <a:t>activities below:</a:t>
            </a:r>
            <a:endParaRPr kumimoji="0" lang="en-US" sz="1900" b="0" i="0" u="none" strike="noStrike" kern="1200" cap="none" spc="0" normalizeH="0" baseline="0" noProof="0" dirty="0">
              <a:ln>
                <a:noFill/>
              </a:ln>
              <a:solidFill>
                <a:srgbClr val="000000"/>
              </a:solidFill>
              <a:effectLst/>
              <a:uLnTx/>
              <a:uFillTx/>
              <a:latin typeface="+mn-lt"/>
              <a:ea typeface="+mn-ea"/>
              <a:cs typeface="Calibri"/>
            </a:endParaRPr>
          </a:p>
          <a:p>
            <a:pPr marL="0" marR="0" lvl="0" indent="0" algn="l" defTabSz="914400" rtl="0" eaLnBrk="1" fontAlgn="auto" latinLnBrk="0" hangingPunct="1">
              <a:lnSpc>
                <a:spcPct val="100000"/>
              </a:lnSpc>
              <a:spcBef>
                <a:spcPts val="10"/>
              </a:spcBef>
              <a:spcAft>
                <a:spcPts val="0"/>
              </a:spcAft>
              <a:buClrTx/>
              <a:buSzTx/>
              <a:buFontTx/>
              <a:buNone/>
              <a:tabLst/>
              <a:defRPr/>
            </a:pPr>
            <a:endParaRPr kumimoji="0" lang="en-US" sz="1900" b="0" i="0" u="none" strike="noStrike" kern="1200" cap="none" spc="0" normalizeH="0" baseline="0" noProof="0" dirty="0">
              <a:ln>
                <a:noFill/>
              </a:ln>
              <a:solidFill>
                <a:srgbClr val="000000"/>
              </a:solidFill>
              <a:effectLst/>
              <a:uLnTx/>
              <a:uFillTx/>
              <a:latin typeface="+mn-lt"/>
              <a:ea typeface="+mn-ea"/>
              <a:cs typeface="Times New Roman"/>
            </a:endParaRPr>
          </a:p>
          <a:p>
            <a:pPr marL="298450" marR="0" lvl="0" indent="-285750" algn="l" defTabSz="914400" rtl="0" eaLnBrk="1" fontAlgn="auto" latinLnBrk="0" hangingPunct="1">
              <a:lnSpc>
                <a:spcPct val="100000"/>
              </a:lnSpc>
              <a:spcBef>
                <a:spcPts val="5"/>
              </a:spcBef>
              <a:spcAft>
                <a:spcPts val="0"/>
              </a:spcAft>
              <a:buClrTx/>
              <a:buSzTx/>
              <a:buFont typeface="Arial"/>
              <a:buChar char="•"/>
              <a:tabLst>
                <a:tab pos="298450" algn="l"/>
                <a:tab pos="299085" algn="l"/>
              </a:tabLst>
              <a:defRPr/>
            </a:pPr>
            <a:r>
              <a:rPr kumimoji="0" lang="en-US" sz="1900" b="0" i="0" u="none" strike="noStrike" kern="1200" cap="none" spc="10" normalizeH="0" baseline="0" noProof="0" dirty="0">
                <a:ln>
                  <a:noFill/>
                </a:ln>
                <a:solidFill>
                  <a:srgbClr val="000000"/>
                </a:solidFill>
                <a:effectLst/>
                <a:uLnTx/>
                <a:uFillTx/>
                <a:latin typeface="+mn-lt"/>
                <a:ea typeface="+mn-ea"/>
                <a:cs typeface="Calibri"/>
              </a:rPr>
              <a:t>You opened an email attachment </a:t>
            </a:r>
            <a:r>
              <a:rPr kumimoji="0" lang="en-US" sz="1900" b="0" i="0" u="none" strike="noStrike" kern="1200" cap="none" spc="5" normalizeH="0" baseline="0" noProof="0" dirty="0">
                <a:ln>
                  <a:noFill/>
                </a:ln>
                <a:solidFill>
                  <a:srgbClr val="000000"/>
                </a:solidFill>
                <a:effectLst/>
                <a:uLnTx/>
                <a:uFillTx/>
                <a:latin typeface="+mn-lt"/>
                <a:ea typeface="+mn-ea"/>
                <a:cs typeface="Calibri"/>
              </a:rPr>
              <a:t>from </a:t>
            </a:r>
            <a:r>
              <a:rPr kumimoji="0" lang="en-US" sz="1900" b="0" i="0" u="none" strike="noStrike" kern="1200" cap="none" spc="10" normalizeH="0" baseline="0" noProof="0" dirty="0">
                <a:ln>
                  <a:noFill/>
                </a:ln>
                <a:solidFill>
                  <a:srgbClr val="000000"/>
                </a:solidFill>
                <a:effectLst/>
                <a:uLnTx/>
                <a:uFillTx/>
                <a:latin typeface="+mn-lt"/>
                <a:ea typeface="+mn-ea"/>
                <a:cs typeface="Calibri"/>
              </a:rPr>
              <a:t>someone you thought was a co-worker.</a:t>
            </a:r>
            <a:endParaRPr kumimoji="0" lang="en-US" sz="1900" b="0" i="0" u="none" strike="noStrike" kern="1200" cap="none" spc="0" normalizeH="0" baseline="0" noProof="0" dirty="0">
              <a:ln>
                <a:noFill/>
              </a:ln>
              <a:solidFill>
                <a:srgbClr val="000000"/>
              </a:solidFill>
              <a:effectLst/>
              <a:uLnTx/>
              <a:uFillTx/>
              <a:latin typeface="+mn-lt"/>
              <a:ea typeface="+mn-ea"/>
              <a:cs typeface="Calibri"/>
            </a:endParaRPr>
          </a:p>
          <a:p>
            <a:pPr marL="298450" marR="0" lvl="0" indent="-285750" algn="l" defTabSz="914400" rtl="0" eaLnBrk="1" fontAlgn="auto" latinLnBrk="0" hangingPunct="1">
              <a:lnSpc>
                <a:spcPct val="100000"/>
              </a:lnSpc>
              <a:spcBef>
                <a:spcPts val="95"/>
              </a:spcBef>
              <a:spcAft>
                <a:spcPts val="0"/>
              </a:spcAft>
              <a:buClrTx/>
              <a:buSzTx/>
              <a:buFont typeface="Arial"/>
              <a:buChar char="•"/>
              <a:tabLst>
                <a:tab pos="298450" algn="l"/>
                <a:tab pos="299085" algn="l"/>
              </a:tabLst>
              <a:defRPr/>
            </a:pPr>
            <a:r>
              <a:rPr kumimoji="0" lang="en-US" sz="1900" b="0" i="0" u="none" strike="noStrike" kern="1200" cap="none" spc="5" normalizeH="0" baseline="0" noProof="0" dirty="0">
                <a:ln>
                  <a:noFill/>
                </a:ln>
                <a:solidFill>
                  <a:srgbClr val="000000"/>
                </a:solidFill>
                <a:effectLst/>
                <a:uLnTx/>
                <a:uFillTx/>
                <a:latin typeface="+mn-lt"/>
                <a:ea typeface="+mn-ea"/>
                <a:cs typeface="Calibri"/>
              </a:rPr>
              <a:t>Your system is behaving erratically or very slowly.</a:t>
            </a:r>
            <a:endParaRPr kumimoji="0" lang="en-US" sz="1900" b="0" i="0" u="none" strike="noStrike" kern="1200" cap="none" spc="0" normalizeH="0" baseline="0" noProof="0" dirty="0">
              <a:ln>
                <a:noFill/>
              </a:ln>
              <a:solidFill>
                <a:srgbClr val="000000"/>
              </a:solidFill>
              <a:effectLst/>
              <a:uLnTx/>
              <a:uFillTx/>
              <a:latin typeface="+mn-lt"/>
              <a:ea typeface="+mn-ea"/>
              <a:cs typeface="Calibri"/>
            </a:endParaRPr>
          </a:p>
          <a:p>
            <a:pPr marL="298450" marR="0" lvl="0" indent="-285750" algn="l" defTabSz="914400" rtl="0" eaLnBrk="1" fontAlgn="auto" latinLnBrk="0" hangingPunct="1">
              <a:lnSpc>
                <a:spcPct val="100000"/>
              </a:lnSpc>
              <a:spcBef>
                <a:spcPts val="90"/>
              </a:spcBef>
              <a:spcAft>
                <a:spcPts val="0"/>
              </a:spcAft>
              <a:buClrTx/>
              <a:buSzTx/>
              <a:buFont typeface="Arial"/>
              <a:buChar char="•"/>
              <a:tabLst>
                <a:tab pos="298450" algn="l"/>
                <a:tab pos="299085" algn="l"/>
              </a:tabLst>
              <a:defRPr/>
            </a:pPr>
            <a:r>
              <a:rPr kumimoji="0" lang="en-US" sz="1900" b="0" i="0" u="none" strike="noStrike" kern="1200" cap="none" spc="10" normalizeH="0" baseline="0" noProof="0" dirty="0">
                <a:ln>
                  <a:noFill/>
                </a:ln>
                <a:solidFill>
                  <a:srgbClr val="000000"/>
                </a:solidFill>
                <a:effectLst/>
                <a:uLnTx/>
                <a:uFillTx/>
                <a:latin typeface="+mn-lt"/>
                <a:ea typeface="+mn-ea"/>
                <a:cs typeface="Calibri"/>
              </a:rPr>
              <a:t>You receive </a:t>
            </a:r>
            <a:r>
              <a:rPr kumimoji="0" lang="en-US" sz="1900" b="0" i="0" u="none" strike="noStrike" kern="1200" cap="none" spc="5" normalizeH="0" baseline="0" noProof="0" dirty="0">
                <a:ln>
                  <a:noFill/>
                </a:ln>
                <a:solidFill>
                  <a:srgbClr val="000000"/>
                </a:solidFill>
                <a:effectLst/>
                <a:uLnTx/>
                <a:uFillTx/>
                <a:latin typeface="+mn-lt"/>
                <a:ea typeface="+mn-ea"/>
                <a:cs typeface="Calibri"/>
              </a:rPr>
              <a:t>numerous </a:t>
            </a:r>
            <a:r>
              <a:rPr kumimoji="0" lang="en-US" sz="1900" b="0" i="0" u="none" strike="noStrike" kern="1200" cap="none" spc="10" normalizeH="0" baseline="0" noProof="0" dirty="0">
                <a:ln>
                  <a:noFill/>
                </a:ln>
                <a:solidFill>
                  <a:srgbClr val="000000"/>
                </a:solidFill>
                <a:effectLst/>
                <a:uLnTx/>
                <a:uFillTx/>
                <a:latin typeface="+mn-lt"/>
                <a:ea typeface="+mn-ea"/>
                <a:cs typeface="Calibri"/>
              </a:rPr>
              <a:t>emails </a:t>
            </a:r>
            <a:r>
              <a:rPr kumimoji="0" lang="en-US" sz="1900" b="0" i="0" u="none" strike="noStrike" kern="1200" cap="none" spc="5" normalizeH="0" baseline="0" noProof="0" dirty="0">
                <a:ln>
                  <a:noFill/>
                </a:ln>
                <a:solidFill>
                  <a:srgbClr val="000000"/>
                </a:solidFill>
                <a:effectLst/>
                <a:uLnTx/>
                <a:uFillTx/>
                <a:latin typeface="+mn-lt"/>
                <a:ea typeface="+mn-ea"/>
                <a:cs typeface="Calibri"/>
              </a:rPr>
              <a:t>from sources </a:t>
            </a:r>
            <a:r>
              <a:rPr kumimoji="0" lang="en-US" sz="1900" b="0" i="0" u="none" strike="noStrike" kern="1200" cap="none" spc="10" normalizeH="0" baseline="0" noProof="0" dirty="0">
                <a:ln>
                  <a:noFill/>
                </a:ln>
                <a:solidFill>
                  <a:srgbClr val="000000"/>
                </a:solidFill>
                <a:effectLst/>
                <a:uLnTx/>
                <a:uFillTx/>
                <a:latin typeface="+mn-lt"/>
                <a:ea typeface="+mn-ea"/>
                <a:cs typeface="Calibri"/>
              </a:rPr>
              <a:t>you do </a:t>
            </a:r>
            <a:r>
              <a:rPr kumimoji="0" lang="en-US" sz="1900" b="0" i="0" u="none" strike="noStrike" kern="1200" cap="none" spc="5" normalizeH="0" baseline="0" noProof="0" dirty="0">
                <a:ln>
                  <a:noFill/>
                </a:ln>
                <a:solidFill>
                  <a:srgbClr val="000000"/>
                </a:solidFill>
                <a:effectLst/>
                <a:uLnTx/>
                <a:uFillTx/>
                <a:latin typeface="+mn-lt"/>
                <a:ea typeface="+mn-ea"/>
                <a:cs typeface="Calibri"/>
              </a:rPr>
              <a:t>not</a:t>
            </a:r>
            <a:r>
              <a:rPr kumimoji="0" lang="en-US" sz="1900" b="0" i="0" u="none" strike="noStrike" kern="1200" cap="none" spc="105" normalizeH="0" baseline="0" noProof="0" dirty="0">
                <a:ln>
                  <a:noFill/>
                </a:ln>
                <a:solidFill>
                  <a:srgbClr val="000000"/>
                </a:solidFill>
                <a:effectLst/>
                <a:uLnTx/>
                <a:uFillTx/>
                <a:latin typeface="+mn-lt"/>
                <a:ea typeface="+mn-ea"/>
                <a:cs typeface="Calibri"/>
              </a:rPr>
              <a:t> </a:t>
            </a:r>
            <a:r>
              <a:rPr kumimoji="0" lang="en-US" sz="1900" b="0" i="0" u="none" strike="noStrike" kern="1200" cap="none" spc="10" normalizeH="0" baseline="0" noProof="0" dirty="0">
                <a:ln>
                  <a:noFill/>
                </a:ln>
                <a:solidFill>
                  <a:srgbClr val="000000"/>
                </a:solidFill>
                <a:effectLst/>
                <a:uLnTx/>
                <a:uFillTx/>
                <a:latin typeface="+mn-lt"/>
                <a:ea typeface="+mn-ea"/>
                <a:cs typeface="Calibri"/>
              </a:rPr>
              <a:t>recognize.</a:t>
            </a:r>
            <a:endParaRPr kumimoji="0" lang="en-US" sz="1900" b="0" i="0" u="none" strike="noStrike" kern="1200" cap="none" spc="0" normalizeH="0" baseline="0" noProof="0" dirty="0">
              <a:ln>
                <a:noFill/>
              </a:ln>
              <a:solidFill>
                <a:srgbClr val="000000"/>
              </a:solidFill>
              <a:effectLst/>
              <a:uLnTx/>
              <a:uFillTx/>
              <a:latin typeface="+mn-lt"/>
              <a:ea typeface="+mn-ea"/>
              <a:cs typeface="Calibri"/>
            </a:endParaRPr>
          </a:p>
          <a:p>
            <a:pPr marL="298450" marR="0" lvl="0" indent="-285750" algn="l" defTabSz="914400" rtl="0" eaLnBrk="1" fontAlgn="auto" latinLnBrk="0" hangingPunct="1">
              <a:lnSpc>
                <a:spcPct val="100000"/>
              </a:lnSpc>
              <a:spcBef>
                <a:spcPts val="10"/>
              </a:spcBef>
              <a:spcAft>
                <a:spcPts val="0"/>
              </a:spcAft>
              <a:buClrTx/>
              <a:buSzTx/>
              <a:buFont typeface="Arial"/>
              <a:buChar char="•"/>
              <a:tabLst>
                <a:tab pos="298450" algn="l"/>
                <a:tab pos="299085" algn="l"/>
              </a:tabLst>
              <a:defRPr/>
            </a:pPr>
            <a:r>
              <a:rPr kumimoji="0" lang="en-US" sz="1900" b="0" i="0" u="none" strike="noStrike" kern="1200" cap="none" spc="10" normalizeH="0" baseline="0" noProof="0" dirty="0">
                <a:ln>
                  <a:noFill/>
                </a:ln>
                <a:solidFill>
                  <a:srgbClr val="000000"/>
                </a:solidFill>
                <a:effectLst/>
                <a:uLnTx/>
                <a:uFillTx/>
                <a:latin typeface="+mn-lt"/>
                <a:ea typeface="+mn-ea"/>
                <a:cs typeface="Calibri"/>
              </a:rPr>
              <a:t>You lost your cell phone, laptop or flash drive.</a:t>
            </a:r>
            <a:endParaRPr kumimoji="0" lang="en-US" sz="1900" b="0" i="0" u="none" strike="noStrike" kern="1200" cap="none" spc="0" normalizeH="0" baseline="0" noProof="0" dirty="0">
              <a:ln>
                <a:noFill/>
              </a:ln>
              <a:solidFill>
                <a:srgbClr val="000000"/>
              </a:solidFill>
              <a:effectLst/>
              <a:uLnTx/>
              <a:uFillTx/>
              <a:latin typeface="+mn-lt"/>
              <a:ea typeface="+mn-ea"/>
              <a:cs typeface="Calibri"/>
            </a:endParaRPr>
          </a:p>
          <a:p>
            <a:pPr marL="298450" marR="5080" lvl="0" indent="-285750" algn="l" defTabSz="914400" rtl="0" eaLnBrk="1" fontAlgn="auto" latinLnBrk="0" hangingPunct="1">
              <a:lnSpc>
                <a:spcPct val="105100"/>
              </a:lnSpc>
              <a:spcBef>
                <a:spcPts val="0"/>
              </a:spcBef>
              <a:spcAft>
                <a:spcPts val="0"/>
              </a:spcAft>
              <a:buClrTx/>
              <a:buSzTx/>
              <a:buFont typeface="Arial"/>
              <a:buChar char="•"/>
              <a:tabLst>
                <a:tab pos="298450" algn="l"/>
                <a:tab pos="299085" algn="l"/>
              </a:tabLst>
              <a:defRPr/>
            </a:pPr>
            <a:r>
              <a:rPr kumimoji="0" lang="en-US" sz="1900" b="0" i="0" u="none" strike="noStrike" kern="1200" cap="none" spc="10" normalizeH="0" baseline="0" noProof="0" dirty="0">
                <a:ln>
                  <a:noFill/>
                </a:ln>
                <a:solidFill>
                  <a:srgbClr val="000000"/>
                </a:solidFill>
                <a:effectLst/>
                <a:uLnTx/>
                <a:uFillTx/>
                <a:latin typeface="+mn-lt"/>
                <a:ea typeface="+mn-ea"/>
                <a:cs typeface="Calibri"/>
              </a:rPr>
              <a:t>You </a:t>
            </a:r>
            <a:r>
              <a:rPr kumimoji="0" lang="en-US" sz="1900" b="0" i="0" u="none" strike="noStrike" kern="1200" cap="none" spc="5" normalizeH="0" baseline="0" noProof="0" dirty="0">
                <a:ln>
                  <a:noFill/>
                </a:ln>
                <a:solidFill>
                  <a:srgbClr val="000000"/>
                </a:solidFill>
                <a:effectLst/>
                <a:uLnTx/>
                <a:uFillTx/>
                <a:latin typeface="+mn-lt"/>
                <a:ea typeface="+mn-ea"/>
                <a:cs typeface="Calibri"/>
              </a:rPr>
              <a:t>observe </a:t>
            </a:r>
            <a:r>
              <a:rPr kumimoji="0" lang="en-US" sz="1900" b="0" i="0" u="none" strike="noStrike" kern="1200" cap="none" spc="10" normalizeH="0" baseline="0" noProof="0" dirty="0">
                <a:ln>
                  <a:noFill/>
                </a:ln>
                <a:solidFill>
                  <a:srgbClr val="000000"/>
                </a:solidFill>
                <a:effectLst/>
                <a:uLnTx/>
                <a:uFillTx/>
                <a:latin typeface="+mn-lt"/>
                <a:ea typeface="+mn-ea"/>
                <a:cs typeface="Calibri"/>
              </a:rPr>
              <a:t>what you </a:t>
            </a:r>
            <a:r>
              <a:rPr kumimoji="0" lang="en-US" sz="1900" b="0" i="0" u="none" strike="noStrike" kern="1200" cap="none" spc="5" normalizeH="0" baseline="0" noProof="0" dirty="0">
                <a:ln>
                  <a:noFill/>
                </a:ln>
                <a:solidFill>
                  <a:srgbClr val="000000"/>
                </a:solidFill>
                <a:effectLst/>
                <a:uLnTx/>
                <a:uFillTx/>
                <a:latin typeface="+mn-lt"/>
                <a:ea typeface="+mn-ea"/>
                <a:cs typeface="Calibri"/>
              </a:rPr>
              <a:t>feel is </a:t>
            </a:r>
            <a:r>
              <a:rPr kumimoji="0" lang="en-US" sz="1900" b="0" i="0" u="none" strike="noStrike" kern="1200" cap="none" spc="10" normalizeH="0" baseline="0" noProof="0" dirty="0">
                <a:ln>
                  <a:noFill/>
                </a:ln>
                <a:solidFill>
                  <a:srgbClr val="000000"/>
                </a:solidFill>
                <a:effectLst/>
                <a:uLnTx/>
                <a:uFillTx/>
                <a:latin typeface="+mn-lt"/>
                <a:ea typeface="+mn-ea"/>
                <a:cs typeface="Calibri"/>
              </a:rPr>
              <a:t>a </a:t>
            </a:r>
            <a:r>
              <a:rPr kumimoji="0" lang="en-US" sz="1900" b="0" i="0" u="none" strike="noStrike" kern="1200" cap="none" spc="5" normalizeH="0" baseline="0" noProof="0" dirty="0">
                <a:ln>
                  <a:noFill/>
                </a:ln>
                <a:solidFill>
                  <a:srgbClr val="000000"/>
                </a:solidFill>
                <a:effectLst/>
                <a:uLnTx/>
                <a:uFillTx/>
                <a:latin typeface="+mn-lt"/>
                <a:ea typeface="+mn-ea"/>
                <a:cs typeface="Calibri"/>
              </a:rPr>
              <a:t>physical security </a:t>
            </a:r>
            <a:r>
              <a:rPr kumimoji="0" lang="en-US" sz="1900" b="0" i="0" u="none" strike="noStrike" kern="1200" cap="none" spc="10" normalizeH="0" baseline="0" noProof="0" dirty="0">
                <a:ln>
                  <a:noFill/>
                </a:ln>
                <a:solidFill>
                  <a:srgbClr val="000000"/>
                </a:solidFill>
                <a:effectLst/>
                <a:uLnTx/>
                <a:uFillTx/>
                <a:latin typeface="+mn-lt"/>
                <a:ea typeface="+mn-ea"/>
                <a:cs typeface="Calibri"/>
              </a:rPr>
              <a:t>issue </a:t>
            </a:r>
            <a:r>
              <a:rPr kumimoji="0" lang="en-US" sz="1900" b="0" i="0" u="none" strike="noStrike" kern="1200" cap="none" spc="5" normalizeH="0" baseline="0" noProof="0" dirty="0">
                <a:ln>
                  <a:noFill/>
                </a:ln>
                <a:solidFill>
                  <a:srgbClr val="000000"/>
                </a:solidFill>
                <a:effectLst/>
                <a:uLnTx/>
                <a:uFillTx/>
                <a:latin typeface="+mn-lt"/>
                <a:ea typeface="+mn-ea"/>
                <a:cs typeface="Calibri"/>
              </a:rPr>
              <a:t>(unlocked </a:t>
            </a:r>
            <a:r>
              <a:rPr kumimoji="0" lang="en-US" sz="1900" b="0" i="0" u="none" strike="noStrike" kern="1200" cap="none" spc="10" normalizeH="0" baseline="0" noProof="0" dirty="0">
                <a:ln>
                  <a:noFill/>
                </a:ln>
                <a:solidFill>
                  <a:srgbClr val="000000"/>
                </a:solidFill>
                <a:effectLst/>
                <a:uLnTx/>
                <a:uFillTx/>
                <a:latin typeface="+mn-lt"/>
                <a:ea typeface="+mn-ea"/>
                <a:cs typeface="Calibri"/>
              </a:rPr>
              <a:t>communications closets, </a:t>
            </a:r>
            <a:r>
              <a:rPr kumimoji="0" lang="en-US" sz="1900" b="0" i="0" u="none" strike="noStrike" kern="1200" cap="none" spc="5" normalizeH="0" baseline="0" noProof="0" dirty="0">
                <a:ln>
                  <a:noFill/>
                </a:ln>
                <a:solidFill>
                  <a:srgbClr val="000000"/>
                </a:solidFill>
                <a:effectLst/>
                <a:uLnTx/>
                <a:uFillTx/>
                <a:latin typeface="+mn-lt"/>
                <a:ea typeface="+mn-ea"/>
                <a:cs typeface="Calibri"/>
              </a:rPr>
              <a:t>unattended </a:t>
            </a:r>
            <a:r>
              <a:rPr kumimoji="0" lang="en-US" sz="1900" b="0" i="0" u="none" strike="noStrike" kern="1200" cap="none" spc="10" normalizeH="0" baseline="0" noProof="0" dirty="0">
                <a:ln>
                  <a:noFill/>
                </a:ln>
                <a:solidFill>
                  <a:srgbClr val="000000"/>
                </a:solidFill>
                <a:effectLst/>
                <a:uLnTx/>
                <a:uFillTx/>
                <a:latin typeface="+mn-lt"/>
                <a:ea typeface="+mn-ea"/>
                <a:cs typeface="Calibri"/>
              </a:rPr>
              <a:t>computers that are </a:t>
            </a:r>
            <a:r>
              <a:rPr kumimoji="0" lang="en-US" sz="1900" b="0" i="0" u="none" strike="noStrike" kern="1200" cap="none" spc="5" normalizeH="0" baseline="0" noProof="0" dirty="0">
                <a:ln>
                  <a:noFill/>
                </a:ln>
                <a:solidFill>
                  <a:srgbClr val="000000"/>
                </a:solidFill>
                <a:effectLst/>
                <a:uLnTx/>
                <a:uFillTx/>
                <a:latin typeface="+mn-lt"/>
                <a:ea typeface="+mn-ea"/>
                <a:cs typeface="Calibri"/>
              </a:rPr>
              <a:t>not </a:t>
            </a:r>
            <a:r>
              <a:rPr kumimoji="0" lang="en-US" sz="1900" b="0" i="0" u="none" strike="noStrike" kern="1200" cap="none" spc="10" normalizeH="0" baseline="0" noProof="0" dirty="0">
                <a:ln>
                  <a:noFill/>
                </a:ln>
                <a:solidFill>
                  <a:srgbClr val="000000"/>
                </a:solidFill>
                <a:effectLst/>
                <a:uLnTx/>
                <a:uFillTx/>
                <a:latin typeface="+mn-lt"/>
                <a:ea typeface="+mn-ea"/>
                <a:cs typeface="Calibri"/>
              </a:rPr>
              <a:t>locked, </a:t>
            </a:r>
            <a:r>
              <a:rPr kumimoji="0" lang="en-US" sz="1900" b="0" i="0" u="none" strike="noStrike" kern="1200" cap="none" spc="15" normalizeH="0" baseline="0" noProof="0" dirty="0">
                <a:ln>
                  <a:noFill/>
                </a:ln>
                <a:solidFill>
                  <a:srgbClr val="000000"/>
                </a:solidFill>
                <a:effectLst/>
                <a:uLnTx/>
                <a:uFillTx/>
                <a:latin typeface="+mn-lt"/>
                <a:ea typeface="+mn-ea"/>
                <a:cs typeface="Calibri"/>
              </a:rPr>
              <a:t>USB </a:t>
            </a:r>
            <a:r>
              <a:rPr kumimoji="0" lang="en-US" sz="1900" b="0" i="0" u="none" strike="noStrike" kern="1200" cap="none" spc="5" normalizeH="0" baseline="0" noProof="0" dirty="0">
                <a:ln>
                  <a:noFill/>
                </a:ln>
                <a:solidFill>
                  <a:srgbClr val="000000"/>
                </a:solidFill>
                <a:effectLst/>
                <a:uLnTx/>
                <a:uFillTx/>
                <a:latin typeface="+mn-lt"/>
                <a:ea typeface="+mn-ea"/>
                <a:cs typeface="Calibri"/>
              </a:rPr>
              <a:t>or other </a:t>
            </a:r>
            <a:r>
              <a:rPr kumimoji="0" lang="en-US" sz="1900" b="0" i="0" u="none" strike="noStrike" kern="1200" cap="none" spc="10" normalizeH="0" baseline="0" noProof="0" dirty="0">
                <a:ln>
                  <a:noFill/>
                </a:ln>
                <a:solidFill>
                  <a:srgbClr val="000000"/>
                </a:solidFill>
                <a:effectLst/>
                <a:uLnTx/>
                <a:uFillTx/>
                <a:latin typeface="+mn-lt"/>
                <a:ea typeface="+mn-ea"/>
                <a:cs typeface="Calibri"/>
              </a:rPr>
              <a:t>media with no identifiable </a:t>
            </a:r>
            <a:r>
              <a:rPr kumimoji="0" lang="en-US" sz="1900" b="0" i="0" u="none" strike="noStrike" kern="1200" cap="none" spc="5" normalizeH="0" baseline="0" noProof="0" dirty="0">
                <a:ln>
                  <a:noFill/>
                </a:ln>
                <a:solidFill>
                  <a:srgbClr val="000000"/>
                </a:solidFill>
                <a:effectLst/>
                <a:uLnTx/>
                <a:uFillTx/>
                <a:latin typeface="+mn-lt"/>
                <a:ea typeface="+mn-ea"/>
                <a:cs typeface="Calibri"/>
              </a:rPr>
              <a:t>owner, records or other documents with sensitive information left unattended).</a:t>
            </a:r>
            <a:endParaRPr kumimoji="0" lang="en-US" sz="1900" b="0" i="0" u="none" strike="noStrike" kern="1200" cap="none" spc="0" normalizeH="0" baseline="0" noProof="0" dirty="0">
              <a:ln>
                <a:noFill/>
              </a:ln>
              <a:solidFill>
                <a:srgbClr val="000000"/>
              </a:solidFill>
              <a:effectLst/>
              <a:uLnTx/>
              <a:uFillTx/>
              <a:latin typeface="+mn-lt"/>
              <a:ea typeface="+mn-ea"/>
              <a:cs typeface="Calibri"/>
            </a:endParaRPr>
          </a:p>
          <a:p>
            <a:pPr marL="12700" marR="0" lvl="0" algn="l" defTabSz="914400" rtl="0" eaLnBrk="1" fontAlgn="auto" latinLnBrk="0" hangingPunct="1">
              <a:lnSpc>
                <a:spcPct val="100000"/>
              </a:lnSpc>
              <a:spcBef>
                <a:spcPts val="35"/>
              </a:spcBef>
              <a:spcAft>
                <a:spcPts val="0"/>
              </a:spcAft>
              <a:buClrTx/>
              <a:buSzTx/>
              <a:tabLst>
                <a:tab pos="298450" algn="l"/>
                <a:tab pos="299085" algn="l"/>
              </a:tabLst>
              <a:defRPr/>
            </a:pPr>
            <a:endParaRPr kumimoji="0" lang="en-US" sz="1900" b="0" i="0" u="none" strike="noStrike" kern="1200" cap="none" spc="10" normalizeH="0" baseline="0" noProof="0" dirty="0">
              <a:ln>
                <a:noFill/>
              </a:ln>
              <a:solidFill>
                <a:srgbClr val="000000"/>
              </a:solidFill>
              <a:effectLst/>
              <a:uLnTx/>
              <a:uFillTx/>
              <a:latin typeface="+mn-lt"/>
              <a:ea typeface="+mn-ea"/>
              <a:cs typeface="Calibri"/>
            </a:endParaRPr>
          </a:p>
          <a:p>
            <a:pPr marL="12700" marR="0" lvl="0" algn="ctr" defTabSz="914400" rtl="0" eaLnBrk="1" fontAlgn="auto" latinLnBrk="0" hangingPunct="1">
              <a:lnSpc>
                <a:spcPct val="100000"/>
              </a:lnSpc>
              <a:spcBef>
                <a:spcPts val="35"/>
              </a:spcBef>
              <a:spcAft>
                <a:spcPts val="0"/>
              </a:spcAft>
              <a:buClrTx/>
              <a:buSzTx/>
              <a:tabLst>
                <a:tab pos="298450" algn="l"/>
                <a:tab pos="299085" algn="l"/>
              </a:tabLst>
              <a:defRPr/>
            </a:pPr>
            <a:r>
              <a:rPr kumimoji="0" lang="en-US" sz="1900" b="0" i="0" u="none" strike="noStrike" kern="1200" cap="none" spc="10" normalizeH="0" baseline="0" noProof="0" dirty="0">
                <a:ln>
                  <a:noFill/>
                </a:ln>
                <a:solidFill>
                  <a:srgbClr val="000000"/>
                </a:solidFill>
                <a:effectLst/>
                <a:uLnTx/>
                <a:uFillTx/>
                <a:latin typeface="+mn-lt"/>
                <a:ea typeface="+mn-ea"/>
                <a:cs typeface="Calibri"/>
              </a:rPr>
              <a:t>Suspicious activity should be reported to your IT</a:t>
            </a:r>
            <a:r>
              <a:rPr lang="en-US" sz="1900" b="0" dirty="0">
                <a:solidFill>
                  <a:srgbClr val="000000"/>
                </a:solidFill>
                <a:latin typeface="+mn-lt"/>
                <a:ea typeface="+mn-ea"/>
                <a:cs typeface="Calibri"/>
              </a:rPr>
              <a:t> </a:t>
            </a:r>
            <a:r>
              <a:rPr kumimoji="0" lang="en-US" sz="1900" b="0" i="0" u="none" strike="noStrike" kern="1200" cap="none" spc="10" normalizeH="0" baseline="0" noProof="0" dirty="0">
                <a:ln>
                  <a:noFill/>
                </a:ln>
                <a:solidFill>
                  <a:srgbClr val="000000"/>
                </a:solidFill>
                <a:effectLst/>
                <a:uLnTx/>
                <a:uFillTx/>
                <a:latin typeface="+mn-lt"/>
                <a:ea typeface="+mn-ea"/>
                <a:cs typeface="Calibri"/>
              </a:rPr>
              <a:t>Director or </a:t>
            </a:r>
            <a:r>
              <a:rPr kumimoji="0" lang="en-US" sz="1900" b="0" i="0" u="none" strike="noStrike" kern="1200" cap="none" spc="5" normalizeH="0" baseline="0" noProof="0" dirty="0">
                <a:ln>
                  <a:noFill/>
                </a:ln>
                <a:solidFill>
                  <a:srgbClr val="000000"/>
                </a:solidFill>
                <a:effectLst/>
                <a:uLnTx/>
                <a:uFillTx/>
                <a:latin typeface="+mn-lt"/>
                <a:ea typeface="+mn-ea"/>
                <a:cs typeface="Calibri"/>
              </a:rPr>
              <a:t>call </a:t>
            </a:r>
            <a:r>
              <a:rPr kumimoji="0" lang="en-US" sz="1900" b="0" i="0" u="none" strike="noStrike" kern="1200" cap="none" spc="10" normalizeH="0" baseline="0" noProof="0" dirty="0">
                <a:ln>
                  <a:noFill/>
                </a:ln>
                <a:solidFill>
                  <a:srgbClr val="000000"/>
                </a:solidFill>
                <a:effectLst/>
                <a:uLnTx/>
                <a:uFillTx/>
                <a:latin typeface="+mn-lt"/>
                <a:ea typeface="+mn-ea"/>
                <a:cs typeface="Calibri"/>
              </a:rPr>
              <a:t>the IT Help line at: </a:t>
            </a:r>
            <a:r>
              <a:rPr kumimoji="0" lang="en-US" sz="1900" b="0" i="0" u="none" strike="noStrike" kern="1200" cap="none" spc="10" normalizeH="0" baseline="0" noProof="0" dirty="0">
                <a:ln>
                  <a:noFill/>
                </a:ln>
                <a:solidFill>
                  <a:srgbClr val="C00000"/>
                </a:solidFill>
                <a:effectLst/>
                <a:uLnTx/>
                <a:uFillTx/>
                <a:latin typeface="+mn-lt"/>
                <a:ea typeface="+mn-ea"/>
                <a:cs typeface="Calibri"/>
              </a:rPr>
              <a:t>855-764-1253</a:t>
            </a:r>
            <a:r>
              <a:rPr kumimoji="0" lang="en-US" sz="1900" b="0" i="0" u="none" strike="noStrike" kern="1200" cap="none" spc="10" normalizeH="0" baseline="0" noProof="0" dirty="0">
                <a:ln>
                  <a:noFill/>
                </a:ln>
                <a:solidFill>
                  <a:srgbClr val="000000"/>
                </a:solidFill>
                <a:effectLst/>
                <a:uLnTx/>
                <a:uFillTx/>
                <a:latin typeface="+mn-lt"/>
                <a:ea typeface="+mn-ea"/>
                <a:cs typeface="Calibri"/>
              </a:rPr>
              <a:t>.</a:t>
            </a:r>
            <a:endParaRPr kumimoji="0" lang="en-US" sz="1900" b="0" i="0" u="none" strike="noStrike" kern="1200" cap="none" spc="0" normalizeH="0" baseline="0" noProof="0" dirty="0">
              <a:ln>
                <a:noFill/>
              </a:ln>
              <a:solidFill>
                <a:srgbClr val="000000"/>
              </a:solidFill>
              <a:effectLst/>
              <a:uLnTx/>
              <a:uFillTx/>
              <a:latin typeface="+mn-lt"/>
              <a:ea typeface="+mn-ea"/>
              <a:cs typeface="Calibri"/>
            </a:endParaRPr>
          </a:p>
          <a:p>
            <a:endParaRPr lang="en-US" dirty="0"/>
          </a:p>
        </p:txBody>
      </p:sp>
      <p:sp>
        <p:nvSpPr>
          <p:cNvPr id="12" name="TextBox 11">
            <a:extLst>
              <a:ext uri="{FF2B5EF4-FFF2-40B4-BE49-F238E27FC236}">
                <a16:creationId xmlns:a16="http://schemas.microsoft.com/office/drawing/2014/main" id="{E323BDAF-968A-4DF0-8971-EF5602A91FFD}"/>
              </a:ext>
            </a:extLst>
          </p:cNvPr>
          <p:cNvSpPr txBox="1"/>
          <p:nvPr/>
        </p:nvSpPr>
        <p:spPr>
          <a:xfrm>
            <a:off x="3649211" y="3429000"/>
            <a:ext cx="184731" cy="369332"/>
          </a:xfrm>
          <a:prstGeom prst="rect">
            <a:avLst/>
          </a:prstGeom>
          <a:noFill/>
        </p:spPr>
        <p:txBody>
          <a:bodyPr wrap="none" rtlCol="0">
            <a:spAutoFit/>
          </a:bodyPr>
          <a:lstStyle/>
          <a:p>
            <a:endParaRPr lang="en-US" dirty="0"/>
          </a:p>
        </p:txBody>
      </p:sp>
      <p:sp>
        <p:nvSpPr>
          <p:cNvPr id="3" name="Title 2">
            <a:extLst>
              <a:ext uri="{FF2B5EF4-FFF2-40B4-BE49-F238E27FC236}">
                <a16:creationId xmlns:a16="http://schemas.microsoft.com/office/drawing/2014/main" id="{D54942FB-BD81-4E59-862F-E06265874AAF}"/>
              </a:ext>
            </a:extLst>
          </p:cNvPr>
          <p:cNvSpPr>
            <a:spLocks noGrp="1"/>
          </p:cNvSpPr>
          <p:nvPr>
            <p:ph type="title"/>
          </p:nvPr>
        </p:nvSpPr>
        <p:spPr/>
        <p:txBody>
          <a:bodyPr/>
          <a:lstStyle/>
          <a:p>
            <a:r>
              <a:rPr lang="en-US" dirty="0"/>
              <a:t>If you see something, say something!</a:t>
            </a:r>
          </a:p>
        </p:txBody>
      </p:sp>
    </p:spTree>
    <p:extLst>
      <p:ext uri="{BB962C8B-B14F-4D97-AF65-F5344CB8AC3E}">
        <p14:creationId xmlns:p14="http://schemas.microsoft.com/office/powerpoint/2010/main" val="27448134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8DC2E2A-8339-4ACD-98DA-1569900148B4}"/>
              </a:ext>
            </a:extLst>
          </p:cNvPr>
          <p:cNvSpPr txBox="1">
            <a:spLocks/>
          </p:cNvSpPr>
          <p:nvPr/>
        </p:nvSpPr>
        <p:spPr>
          <a:xfrm>
            <a:off x="802780" y="2572730"/>
            <a:ext cx="9674081" cy="2073684"/>
          </a:xfrm>
          <a:prstGeom prst="rect">
            <a:avLst/>
          </a:prstGeom>
        </p:spPr>
        <p:txBody>
          <a:bodyPr>
            <a:normAutofit/>
          </a:bodyPr>
          <a:lstStyle>
            <a:lvl1pPr algn="l" defTabSz="914400" rtl="0" eaLnBrk="1" latinLnBrk="0" hangingPunct="1">
              <a:lnSpc>
                <a:spcPct val="80000"/>
              </a:lnSpc>
              <a:spcBef>
                <a:spcPct val="0"/>
              </a:spcBef>
              <a:buNone/>
              <a:defRPr sz="3200" kern="1200" spc="-20" baseline="0">
                <a:gradFill flip="none" rotWithShape="1">
                  <a:gsLst>
                    <a:gs pos="0">
                      <a:schemeClr val="accent1"/>
                    </a:gs>
                    <a:gs pos="23000">
                      <a:schemeClr val="accent1"/>
                    </a:gs>
                    <a:gs pos="68000">
                      <a:schemeClr val="accent1"/>
                    </a:gs>
                    <a:gs pos="97000">
                      <a:schemeClr val="accent1"/>
                    </a:gs>
                  </a:gsLst>
                  <a:path path="circle">
                    <a:fillToRect l="50000" t="50000" r="50000" b="50000"/>
                  </a:path>
                  <a:tileRect/>
                </a:gradFill>
                <a:latin typeface="Calibri Light" charset="0"/>
                <a:ea typeface="+mj-ea"/>
                <a:cs typeface="+mj-cs"/>
              </a:defRPr>
            </a:lvl1pPr>
          </a:lstStyle>
          <a:p>
            <a:endParaRPr lang="en-US" sz="4400" dirty="0"/>
          </a:p>
        </p:txBody>
      </p:sp>
      <p:pic>
        <p:nvPicPr>
          <p:cNvPr id="5" name="Picture 3">
            <a:extLst>
              <a:ext uri="{FF2B5EF4-FFF2-40B4-BE49-F238E27FC236}">
                <a16:creationId xmlns:a16="http://schemas.microsoft.com/office/drawing/2014/main" id="{268122BD-FA9B-40EF-A5C0-9007BED0B9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714" y="417443"/>
            <a:ext cx="2221337" cy="487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C3629709-C3D6-48DC-929C-66D2B4DFC8A1}"/>
              </a:ext>
            </a:extLst>
          </p:cNvPr>
          <p:cNvSpPr>
            <a:spLocks noGrp="1"/>
          </p:cNvSpPr>
          <p:nvPr>
            <p:ph type="title"/>
          </p:nvPr>
        </p:nvSpPr>
        <p:spPr>
          <a:xfrm>
            <a:off x="1951671" y="458930"/>
            <a:ext cx="7376298" cy="1060312"/>
          </a:xfrm>
        </p:spPr>
        <p:txBody>
          <a:bodyPr>
            <a:normAutofit/>
          </a:bodyPr>
          <a:lstStyle/>
          <a:p>
            <a:r>
              <a:rPr lang="en-US" dirty="0"/>
              <a:t>Prospect IT Appropriate Use Policy</a:t>
            </a:r>
          </a:p>
        </p:txBody>
      </p:sp>
      <p:sp>
        <p:nvSpPr>
          <p:cNvPr id="8" name="Content Placeholder 7">
            <a:extLst>
              <a:ext uri="{FF2B5EF4-FFF2-40B4-BE49-F238E27FC236}">
                <a16:creationId xmlns:a16="http://schemas.microsoft.com/office/drawing/2014/main" id="{035ADC91-B2E0-46E1-8BC7-27A2C699943A}"/>
              </a:ext>
            </a:extLst>
          </p:cNvPr>
          <p:cNvSpPr>
            <a:spLocks noGrp="1"/>
          </p:cNvSpPr>
          <p:nvPr>
            <p:ph idx="1"/>
          </p:nvPr>
        </p:nvSpPr>
        <p:spPr>
          <a:xfrm>
            <a:off x="177826" y="1894058"/>
            <a:ext cx="8163394" cy="4720102"/>
          </a:xfrm>
        </p:spPr>
        <p:txBody>
          <a:bodyPr>
            <a:normAutofit fontScale="85000" lnSpcReduction="20000"/>
          </a:bodyPr>
          <a:lstStyle/>
          <a:p>
            <a:r>
              <a:rPr lang="en-US" sz="2000" dirty="0"/>
              <a:t>The purposes of this policy are </a:t>
            </a:r>
          </a:p>
          <a:p>
            <a:pPr marL="514350" indent="-514350">
              <a:buAutoNum type="romanLcParenBoth"/>
            </a:pPr>
            <a:r>
              <a:rPr lang="en-US" sz="2000" dirty="0"/>
              <a:t>to provide guidance regarding the appropriate use of Prospect information technology (“IT”) equipment, systems, and data; and </a:t>
            </a:r>
          </a:p>
          <a:p>
            <a:pPr marL="514350" indent="-514350">
              <a:buAutoNum type="romanLcParenBoth"/>
            </a:pPr>
            <a:r>
              <a:rPr lang="en-US" sz="2000" dirty="0"/>
              <a:t>(ii) to ensure that the information technology infrastructure promotes and provides a safe, secure, and reliable computing environment to support Prospect’s patient care, administration and research needs. </a:t>
            </a:r>
          </a:p>
          <a:p>
            <a:r>
              <a:rPr lang="en-US" sz="2000" dirty="0"/>
              <a:t>The policy applies to the use of the Prospect network, even when accessed remotely and/or from a non-Prospect owned or managed computer.</a:t>
            </a:r>
          </a:p>
          <a:p>
            <a:pPr marL="0" marR="0" lvl="0" indent="0" algn="l" defTabSz="914400" rtl="0" eaLnBrk="1" fontAlgn="auto" latinLnBrk="0" hangingPunct="1">
              <a:lnSpc>
                <a:spcPct val="100000"/>
              </a:lnSpc>
              <a:spcBef>
                <a:spcPts val="0"/>
              </a:spcBef>
              <a:spcAft>
                <a:spcPts val="80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alibri"/>
              <a:cs typeface="Calibri"/>
            </a:endParaRP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a:cs typeface="Calibri"/>
              </a:rPr>
              <a:t>Policy Highlights include:</a:t>
            </a:r>
            <a:endParaRPr kumimoji="0" lang="en-US" sz="1800" b="1" i="0" u="none" strike="noStrike" kern="1200" cap="none" spc="0" normalizeH="0" baseline="0" noProof="0" dirty="0">
              <a:ln>
                <a:noFill/>
              </a:ln>
              <a:solidFill>
                <a:srgbClr val="000000"/>
              </a:solidFill>
              <a:effectLst/>
              <a:uLnTx/>
              <a:uFillTx/>
              <a:latin typeface="Calibri" charset="0"/>
              <a:cs typeface="Calibri" charset="0"/>
            </a:endParaRPr>
          </a:p>
          <a:p>
            <a:pPr marL="285750" marR="0" lvl="0" indent="-285750" algn="l" defTabSz="914400" rtl="0" eaLnBrk="1" fontAlgn="auto" latinLnBrk="0" hangingPunct="1">
              <a:lnSpc>
                <a:spcPct val="100000"/>
              </a:lnSpc>
              <a:spcBef>
                <a:spcPts val="0"/>
              </a:spcBef>
              <a:spcAft>
                <a:spcPts val="800"/>
              </a:spcAft>
              <a:buClrTx/>
              <a:buSzTx/>
              <a:buFont typeface="Arial"/>
              <a:buChar char="•"/>
              <a:tabLst/>
              <a:defRPr/>
            </a:pPr>
            <a:r>
              <a:rPr kumimoji="0" lang="en-US" sz="2000" b="0" i="0" u="none" strike="noStrike" kern="1200" cap="none" spc="0" normalizeH="0" baseline="0" noProof="0" dirty="0">
                <a:ln>
                  <a:noFill/>
                </a:ln>
                <a:solidFill>
                  <a:srgbClr val="000000"/>
                </a:solidFill>
                <a:effectLst/>
                <a:uLnTx/>
                <a:uFillTx/>
                <a:latin typeface="Calibri"/>
                <a:cs typeface="Calibri"/>
              </a:rPr>
              <a:t>What is sensitive information and how can you protect the information</a:t>
            </a:r>
          </a:p>
          <a:p>
            <a:pPr marL="285750" marR="0" lvl="0" indent="-285750" algn="l" defTabSz="914400" rtl="0" eaLnBrk="1" fontAlgn="auto" latinLnBrk="0" hangingPunct="1">
              <a:lnSpc>
                <a:spcPct val="100000"/>
              </a:lnSpc>
              <a:spcBef>
                <a:spcPts val="0"/>
              </a:spcBef>
              <a:spcAft>
                <a:spcPts val="800"/>
              </a:spcAft>
              <a:buClrTx/>
              <a:buSzTx/>
              <a:buFont typeface="Arial"/>
              <a:buChar char="•"/>
              <a:tabLst/>
              <a:defRPr/>
            </a:pPr>
            <a:r>
              <a:rPr kumimoji="0" lang="en-US" sz="2000" b="0" i="0" u="none" strike="noStrike" kern="1200" cap="none" spc="0" normalizeH="0" baseline="0" noProof="0" dirty="0">
                <a:ln>
                  <a:noFill/>
                </a:ln>
                <a:solidFill>
                  <a:srgbClr val="000000"/>
                </a:solidFill>
                <a:effectLst/>
                <a:uLnTx/>
                <a:uFillTx/>
                <a:latin typeface="Calibri"/>
                <a:cs typeface="Calibri"/>
              </a:rPr>
              <a:t>Your role in using IT services, systems, equipment </a:t>
            </a:r>
          </a:p>
          <a:p>
            <a:pPr marR="0" lvl="0" algn="l" defTabSz="914400" rtl="0" eaLnBrk="1" fontAlgn="auto" latinLnBrk="0" hangingPunct="1">
              <a:lnSpc>
                <a:spcPct val="100000"/>
              </a:lnSpc>
              <a:spcBef>
                <a:spcPts val="0"/>
              </a:spcBef>
              <a:spcAft>
                <a:spcPts val="800"/>
              </a:spcAft>
              <a:buClrTx/>
              <a:buSzTx/>
              <a:tabLst/>
              <a:defRPr/>
            </a:pPr>
            <a:r>
              <a:rPr lang="en-US" sz="2000" b="0" dirty="0">
                <a:solidFill>
                  <a:srgbClr val="000000"/>
                </a:solidFill>
                <a:latin typeface="Calibri"/>
                <a:cs typeface="Calibri"/>
              </a:rPr>
              <a:t>      </a:t>
            </a:r>
            <a:r>
              <a:rPr kumimoji="0" lang="en-US" sz="2000" b="0" i="0" u="none" strike="noStrike" kern="1200" cap="none" spc="0" normalizeH="0" baseline="0" noProof="0" dirty="0">
                <a:ln>
                  <a:noFill/>
                </a:ln>
                <a:solidFill>
                  <a:srgbClr val="000000"/>
                </a:solidFill>
                <a:effectLst/>
                <a:uLnTx/>
                <a:uFillTx/>
                <a:latin typeface="Calibri"/>
                <a:cs typeface="Calibri"/>
              </a:rPr>
              <a:t>safely, securely and appropriately</a:t>
            </a:r>
          </a:p>
          <a:p>
            <a:pPr marL="285750" marR="0" lvl="0" indent="-285750" algn="l" defTabSz="914400" rtl="0" eaLnBrk="1" fontAlgn="auto" latinLnBrk="0" hangingPunct="1">
              <a:lnSpc>
                <a:spcPct val="100000"/>
              </a:lnSpc>
              <a:spcBef>
                <a:spcPts val="0"/>
              </a:spcBef>
              <a:spcAft>
                <a:spcPts val="800"/>
              </a:spcAft>
              <a:buClrTx/>
              <a:buSzTx/>
              <a:buFont typeface="Arial"/>
              <a:buChar char="•"/>
              <a:tabLst/>
              <a:defRPr/>
            </a:pPr>
            <a:r>
              <a:rPr kumimoji="0" lang="en-US" sz="2000" b="0" i="0" u="none" strike="noStrike" kern="1200" cap="none" spc="0" normalizeH="0" baseline="0" noProof="0" dirty="0">
                <a:ln>
                  <a:noFill/>
                </a:ln>
                <a:solidFill>
                  <a:srgbClr val="000000"/>
                </a:solidFill>
                <a:effectLst/>
                <a:uLnTx/>
                <a:uFillTx/>
                <a:latin typeface="Calibri"/>
                <a:cs typeface="Calibri"/>
              </a:rPr>
              <a:t>Resources to secure sensitive information</a:t>
            </a:r>
          </a:p>
          <a:p>
            <a:pPr marL="285750" marR="0" lvl="0" indent="-285750" algn="l" defTabSz="914400" rtl="0" eaLnBrk="1" fontAlgn="auto" latinLnBrk="0" hangingPunct="1">
              <a:lnSpc>
                <a:spcPct val="100000"/>
              </a:lnSpc>
              <a:spcBef>
                <a:spcPts val="0"/>
              </a:spcBef>
              <a:spcAft>
                <a:spcPts val="800"/>
              </a:spcAft>
              <a:buClrTx/>
              <a:buSzTx/>
              <a:buFont typeface="Arial"/>
              <a:buChar char="•"/>
              <a:tabLst/>
              <a:defRPr/>
            </a:pPr>
            <a:r>
              <a:rPr kumimoji="0" lang="en-US" sz="2000" b="0" i="0" u="none" strike="noStrike" kern="1200" cap="none" spc="0" normalizeH="0" baseline="0" noProof="0" dirty="0">
                <a:ln>
                  <a:noFill/>
                </a:ln>
                <a:solidFill>
                  <a:srgbClr val="000000"/>
                </a:solidFill>
                <a:effectLst/>
                <a:uLnTx/>
                <a:uFillTx/>
                <a:latin typeface="Calibri"/>
                <a:cs typeface="Calibri"/>
              </a:rPr>
              <a:t>References to HIPAA and other privacy and security policies</a:t>
            </a:r>
          </a:p>
          <a:p>
            <a:pPr marL="285750" marR="0" lvl="0" indent="-285750" algn="l" defTabSz="914400" rtl="0" eaLnBrk="1" fontAlgn="auto" latinLnBrk="0" hangingPunct="1">
              <a:lnSpc>
                <a:spcPct val="100000"/>
              </a:lnSpc>
              <a:spcBef>
                <a:spcPts val="0"/>
              </a:spcBef>
              <a:spcAft>
                <a:spcPts val="800"/>
              </a:spcAft>
              <a:buClrTx/>
              <a:buSzTx/>
              <a:buFont typeface="Arial"/>
              <a:buChar char="•"/>
              <a:tabLst/>
              <a:defRPr/>
            </a:pPr>
            <a:r>
              <a:rPr kumimoji="0" lang="en-US" sz="2000" b="0" i="0" u="none" strike="noStrike" kern="1200" cap="none" spc="0" normalizeH="0" baseline="0" noProof="0" dirty="0">
                <a:ln>
                  <a:noFill/>
                </a:ln>
                <a:solidFill>
                  <a:srgbClr val="000000"/>
                </a:solidFill>
                <a:effectLst/>
                <a:uLnTx/>
                <a:uFillTx/>
                <a:latin typeface="Calibri"/>
                <a:cs typeface="Calibri"/>
              </a:rPr>
              <a:t>Guidance on reporting issues or policy violations</a:t>
            </a:r>
          </a:p>
          <a:p>
            <a:pPr marL="285750" indent="-285750">
              <a:buFont typeface="Arial" panose="020B0604020202020204" pitchFamily="34" charset="0"/>
              <a:buChar char="•"/>
            </a:pPr>
            <a:endParaRPr lang="en-US" b="0" dirty="0">
              <a:solidFill>
                <a:srgbClr val="000000"/>
              </a:solidFill>
            </a:endParaRPr>
          </a:p>
        </p:txBody>
      </p:sp>
      <p:sp>
        <p:nvSpPr>
          <p:cNvPr id="7" name="TextBox 6">
            <a:extLst>
              <a:ext uri="{FF2B5EF4-FFF2-40B4-BE49-F238E27FC236}">
                <a16:creationId xmlns:a16="http://schemas.microsoft.com/office/drawing/2014/main" id="{65BB45BE-2131-4EC1-9B17-DE82EE460207}"/>
              </a:ext>
            </a:extLst>
          </p:cNvPr>
          <p:cNvSpPr txBox="1"/>
          <p:nvPr/>
        </p:nvSpPr>
        <p:spPr>
          <a:xfrm>
            <a:off x="1952297" y="4184749"/>
            <a:ext cx="5239406"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n-US" sz="2400" b="0" i="0" u="none" strike="noStrike" kern="1200" cap="none" spc="80" normalizeH="0" baseline="0" noProof="0" dirty="0">
                <a:ln>
                  <a:noFill/>
                </a:ln>
                <a:gradFill>
                  <a:gsLst>
                    <a:gs pos="0">
                      <a:srgbClr val="FFFFFF"/>
                    </a:gs>
                    <a:gs pos="23000">
                      <a:srgbClr val="FFFFFF"/>
                    </a:gs>
                    <a:gs pos="69000">
                      <a:srgbClr val="FFFFFF"/>
                    </a:gs>
                    <a:gs pos="97000">
                      <a:srgbClr val="FFFFFF"/>
                    </a:gs>
                  </a:gsLst>
                  <a:path path="circle">
                    <a:fillToRect l="50000" t="50000" r="50000" b="50000"/>
                  </a:path>
                </a:gradFill>
                <a:effectLst/>
                <a:uLnTx/>
                <a:uFillTx/>
                <a:latin typeface="Tahoma"/>
                <a:ea typeface="Tahoma"/>
                <a:cs typeface="Tahoma"/>
              </a:rPr>
              <a:t>March 2021</a:t>
            </a:r>
            <a:endParaRPr kumimoji="0" lang="en-US" sz="2400" b="0" i="0" u="none" strike="noStrike" kern="1200" cap="none" spc="80" normalizeH="0" baseline="0" noProof="0" dirty="0">
              <a:ln>
                <a:noFill/>
              </a:ln>
              <a:gradFill>
                <a:gsLst>
                  <a:gs pos="0">
                    <a:srgbClr val="FFFFFF"/>
                  </a:gs>
                  <a:gs pos="23000">
                    <a:srgbClr val="FFFFFF"/>
                  </a:gs>
                  <a:gs pos="69000">
                    <a:srgbClr val="FFFFFF"/>
                  </a:gs>
                  <a:gs pos="97000">
                    <a:srgbClr val="FFFFFF"/>
                  </a:gs>
                </a:gsLst>
                <a:path path="circle">
                  <a:fillToRect l="50000" t="50000" r="50000" b="50000"/>
                </a:path>
              </a:gradFill>
              <a:effectLst/>
              <a:uLnTx/>
              <a:uFillTx/>
              <a:latin typeface="Tahoma" charset="0"/>
              <a:ea typeface="Tahoma" charset="0"/>
              <a:cs typeface="Tahoma" charset="0"/>
            </a:endParaRPr>
          </a:p>
        </p:txBody>
      </p:sp>
      <p:pic>
        <p:nvPicPr>
          <p:cNvPr id="11" name="Picture 4" descr="A picture containing text, sky, outdoor, sign&#10;&#10;Description automatically generated">
            <a:extLst>
              <a:ext uri="{FF2B5EF4-FFF2-40B4-BE49-F238E27FC236}">
                <a16:creationId xmlns:a16="http://schemas.microsoft.com/office/drawing/2014/main" id="{F12D5637-30D5-465E-BC70-9472D1A281B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000735" y="5128137"/>
            <a:ext cx="2743198" cy="1352810"/>
          </a:xfrm>
          <a:prstGeom prst="rect">
            <a:avLst/>
          </a:prstGeom>
        </p:spPr>
      </p:pic>
    </p:spTree>
    <p:extLst>
      <p:ext uri="{BB962C8B-B14F-4D97-AF65-F5344CB8AC3E}">
        <p14:creationId xmlns:p14="http://schemas.microsoft.com/office/powerpoint/2010/main" val="1621000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268122BD-FA9B-40EF-A5C0-9007BED0B9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714" y="417443"/>
            <a:ext cx="2221337" cy="487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a:extLst>
              <a:ext uri="{FF2B5EF4-FFF2-40B4-BE49-F238E27FC236}">
                <a16:creationId xmlns:a16="http://schemas.microsoft.com/office/drawing/2014/main" id="{03B5BE58-90E6-4B03-B9ED-6A663BC70654}"/>
              </a:ext>
            </a:extLst>
          </p:cNvPr>
          <p:cNvSpPr>
            <a:spLocks noGrp="1"/>
          </p:cNvSpPr>
          <p:nvPr>
            <p:ph idx="1"/>
          </p:nvPr>
        </p:nvSpPr>
        <p:spPr>
          <a:xfrm>
            <a:off x="1493382" y="1666240"/>
            <a:ext cx="6516414" cy="4155609"/>
          </a:xfrm>
        </p:spPr>
        <p:txBody>
          <a:bodyPr>
            <a:normAutofit fontScale="92500" lnSpcReduction="10000"/>
          </a:bodyPr>
          <a:lstStyle/>
          <a:p>
            <a:pPr marL="2032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Calibri"/>
                <a:ea typeface="+mn-ea"/>
                <a:cs typeface="Calibri"/>
              </a:rPr>
              <a:t>IT </a:t>
            </a:r>
            <a:r>
              <a:rPr kumimoji="0" lang="en-US" sz="3200" b="0" i="0" u="none" strike="noStrike" kern="1200" cap="none" spc="-5" normalizeH="0" baseline="0" noProof="0" dirty="0">
                <a:ln>
                  <a:noFill/>
                </a:ln>
                <a:solidFill>
                  <a:srgbClr val="000000"/>
                </a:solidFill>
                <a:effectLst/>
                <a:uLnTx/>
                <a:uFillTx/>
                <a:latin typeface="Calibri"/>
                <a:ea typeface="+mn-ea"/>
                <a:cs typeface="Calibri"/>
              </a:rPr>
              <a:t>Help Line:</a:t>
            </a:r>
            <a:r>
              <a:rPr kumimoji="0" lang="en-US" sz="3200" b="0" i="0" u="none" strike="noStrike" kern="1200" cap="none" spc="20" normalizeH="0" baseline="0" noProof="0" dirty="0">
                <a:ln>
                  <a:noFill/>
                </a:ln>
                <a:solidFill>
                  <a:srgbClr val="000000"/>
                </a:solidFill>
                <a:effectLst/>
                <a:uLnTx/>
                <a:uFillTx/>
                <a:latin typeface="Calibri"/>
                <a:ea typeface="+mn-ea"/>
                <a:cs typeface="Calibri"/>
              </a:rPr>
              <a:t> </a:t>
            </a:r>
            <a:r>
              <a:rPr kumimoji="0" lang="en-US" sz="3200" b="1" i="0" u="none" strike="noStrike" kern="1200" cap="none" spc="10" normalizeH="0" baseline="0" noProof="0" dirty="0">
                <a:ln>
                  <a:noFill/>
                </a:ln>
                <a:solidFill>
                  <a:srgbClr val="FF0000"/>
                </a:solidFill>
                <a:effectLst/>
                <a:uLnTx/>
                <a:uFillTx/>
                <a:latin typeface="+mn-lt"/>
                <a:ea typeface="+mn-ea"/>
                <a:cs typeface="Arial"/>
              </a:rPr>
              <a:t>855-764-1253</a:t>
            </a:r>
            <a:endParaRPr kumimoji="0" lang="en-US" sz="3200" b="0" i="0" u="none" strike="noStrike" kern="1200" cap="none" spc="0" normalizeH="0" baseline="0" noProof="0" dirty="0">
              <a:ln>
                <a:noFill/>
              </a:ln>
              <a:solidFill>
                <a:srgbClr val="00A3DA"/>
              </a:solidFill>
              <a:effectLst/>
              <a:uLnTx/>
              <a:uFillTx/>
              <a:latin typeface="+mn-lt"/>
              <a:ea typeface="+mn-ea"/>
              <a:cs typeface="Arial"/>
            </a:endParaRPr>
          </a:p>
          <a:p>
            <a:pPr marL="0" marR="0" lvl="0" indent="0" algn="l" defTabSz="914400" rtl="0" eaLnBrk="1" fontAlgn="auto" latinLnBrk="0" hangingPunct="1">
              <a:lnSpc>
                <a:spcPct val="100000"/>
              </a:lnSpc>
              <a:spcBef>
                <a:spcPts val="30"/>
              </a:spcBef>
              <a:spcAft>
                <a:spcPts val="0"/>
              </a:spcAft>
              <a:buClrTx/>
              <a:buSzTx/>
              <a:buFontTx/>
              <a:buNone/>
              <a:tabLst/>
              <a:defRPr/>
            </a:pPr>
            <a:endParaRPr kumimoji="0" lang="en-US" sz="3200" b="0" i="0" u="none" strike="noStrike" kern="1200" cap="none" spc="0" normalizeH="0" baseline="0" noProof="0" dirty="0">
              <a:ln>
                <a:noFill/>
              </a:ln>
              <a:solidFill>
                <a:srgbClr val="00A3DA"/>
              </a:solidFill>
              <a:effectLst/>
              <a:uLnTx/>
              <a:uFillTx/>
              <a:latin typeface="Times New Roman"/>
              <a:ea typeface="+mn-ea"/>
              <a:cs typeface="Times New Roman"/>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5" normalizeH="0" baseline="0" noProof="0" dirty="0">
                <a:ln>
                  <a:noFill/>
                </a:ln>
                <a:solidFill>
                  <a:srgbClr val="000000"/>
                </a:solidFill>
                <a:effectLst/>
                <a:uLnTx/>
                <a:uFillTx/>
                <a:latin typeface="Calibri"/>
                <a:ea typeface="+mn-ea"/>
                <a:cs typeface="Calibri"/>
              </a:rPr>
              <a:t>Compliance and Ethics Action Hotline</a:t>
            </a:r>
            <a:r>
              <a:rPr kumimoji="0" lang="en-US" sz="3200" b="0" i="0" u="none" strike="noStrike" kern="1200" cap="none" spc="-5" normalizeH="0" baseline="0" noProof="0" dirty="0">
                <a:ln>
                  <a:noFill/>
                </a:ln>
                <a:solidFill>
                  <a:srgbClr val="000000"/>
                </a:solidFill>
                <a:effectLst/>
                <a:uLnTx/>
                <a:uFillTx/>
                <a:latin typeface="Arial"/>
                <a:ea typeface="+mn-ea"/>
                <a:cs typeface="Arial"/>
              </a:rPr>
              <a:t>:</a:t>
            </a:r>
            <a:r>
              <a:rPr kumimoji="0" lang="en-US" sz="3200" b="0" i="0" u="none" strike="noStrike" kern="1200" cap="none" spc="-155" normalizeH="0" baseline="0" noProof="0" dirty="0">
                <a:ln>
                  <a:noFill/>
                </a:ln>
                <a:solidFill>
                  <a:srgbClr val="000000"/>
                </a:solidFill>
                <a:effectLst/>
                <a:uLnTx/>
                <a:uFillTx/>
                <a:latin typeface="Arial"/>
                <a:ea typeface="+mn-ea"/>
                <a:cs typeface="Arial"/>
              </a:rPr>
              <a:t>   </a:t>
            </a:r>
            <a:r>
              <a:rPr kumimoji="0" lang="en-US" sz="3200" b="0" i="0" u="none" strike="noStrike" kern="1200" cap="none" spc="-155" normalizeH="0" baseline="0" noProof="0" dirty="0">
                <a:ln>
                  <a:noFill/>
                </a:ln>
                <a:solidFill>
                  <a:srgbClr val="000000"/>
                </a:solidFill>
                <a:effectLst/>
                <a:uLnTx/>
                <a:uFillTx/>
                <a:latin typeface="+mn-lt"/>
                <a:ea typeface="+mn-ea"/>
                <a:cs typeface="Arial"/>
              </a:rPr>
              <a:t>1-844-PMETHIC</a:t>
            </a:r>
            <a:r>
              <a:rPr kumimoji="0" lang="en-US" sz="3200" b="0" i="0" u="none" strike="noStrike" kern="1200" cap="none" spc="-155" normalizeH="0" baseline="0" noProof="0" dirty="0">
                <a:ln>
                  <a:noFill/>
                </a:ln>
                <a:solidFill>
                  <a:srgbClr val="FF0000"/>
                </a:solidFill>
                <a:effectLst/>
                <a:uLnTx/>
                <a:uFillTx/>
                <a:latin typeface="Arial"/>
                <a:ea typeface="+mn-ea"/>
                <a:cs typeface="Arial"/>
              </a:rPr>
              <a:t> </a:t>
            </a:r>
            <a:r>
              <a:rPr kumimoji="0" lang="en-US" sz="3200" b="0" i="0" u="none" strike="noStrike" kern="1200" cap="none" spc="-155" normalizeH="0" baseline="0" noProof="0" dirty="0">
                <a:ln>
                  <a:noFill/>
                </a:ln>
                <a:solidFill>
                  <a:srgbClr val="FF0000"/>
                </a:solidFill>
                <a:effectLst/>
                <a:uLnTx/>
                <a:uFillTx/>
                <a:latin typeface="+mn-lt"/>
                <a:ea typeface="+mn-ea"/>
                <a:cs typeface="Arial"/>
              </a:rPr>
              <a:t>(</a:t>
            </a:r>
            <a:r>
              <a:rPr kumimoji="0" lang="en-US" sz="3200" b="1" i="0" u="none" strike="noStrike" kern="1200" cap="none" spc="10" normalizeH="0" baseline="0" noProof="0" dirty="0">
                <a:ln>
                  <a:noFill/>
                </a:ln>
                <a:solidFill>
                  <a:srgbClr val="FF0000"/>
                </a:solidFill>
                <a:effectLst/>
                <a:uLnTx/>
                <a:uFillTx/>
                <a:latin typeface="+mn-lt"/>
                <a:ea typeface="+mn-ea"/>
                <a:cs typeface="Arial"/>
              </a:rPr>
              <a:t>844-763-8442)</a:t>
            </a:r>
          </a:p>
          <a:p>
            <a:pPr lvl="0" algn="ctr">
              <a:spcAft>
                <a:spcPts val="0"/>
              </a:spcAft>
              <a:defRPr/>
            </a:pPr>
            <a:endParaRPr lang="en-US" b="0" dirty="0"/>
          </a:p>
          <a:p>
            <a:pPr lvl="0" algn="ctr">
              <a:spcAft>
                <a:spcPts val="0"/>
              </a:spcAft>
              <a:defRPr/>
            </a:pPr>
            <a:r>
              <a:rPr lang="en-US" sz="2600" dirty="0">
                <a:solidFill>
                  <a:srgbClr val="000000"/>
                </a:solidFill>
                <a:hlinkClick r:id="rId3">
                  <a:extLst>
                    <a:ext uri="{A12FA001-AC4F-418D-AE19-62706E023703}">
                      <ahyp:hlinkClr xmlns:ahyp="http://schemas.microsoft.com/office/drawing/2018/hyperlinkcolor" val="tx"/>
                    </a:ext>
                  </a:extLst>
                </a:hlinkClick>
              </a:rPr>
              <a:t>Prospect Code of Conduct</a:t>
            </a:r>
            <a:endParaRPr lang="en-US" sz="2600" dirty="0">
              <a:solidFill>
                <a:srgbClr val="000000"/>
              </a:solidFill>
            </a:endParaRPr>
          </a:p>
          <a:p>
            <a:pPr lvl="0" algn="ctr">
              <a:spcAft>
                <a:spcPts val="0"/>
              </a:spcAft>
              <a:defRPr/>
            </a:pPr>
            <a:endParaRPr kumimoji="0" lang="en-US" sz="2600" b="1" i="0" u="none" strike="noStrike" kern="1200" cap="none" spc="10" normalizeH="0" baseline="0" noProof="0" dirty="0">
              <a:ln>
                <a:noFill/>
              </a:ln>
              <a:solidFill>
                <a:srgbClr val="FF0000"/>
              </a:solidFill>
              <a:effectLst/>
              <a:uLnTx/>
              <a:uFillTx/>
              <a:latin typeface="Arial"/>
              <a:ea typeface="+mn-ea"/>
              <a:cs typeface="Arial"/>
            </a:endParaRPr>
          </a:p>
          <a:p>
            <a:pPr lvl="0" algn="ctr">
              <a:spcAft>
                <a:spcPts val="0"/>
              </a:spcAft>
              <a:defRPr/>
            </a:pPr>
            <a:r>
              <a:rPr kumimoji="0" lang="en-US" sz="2600" b="1" i="0" u="sng" strike="noStrike" kern="1200" cap="none" spc="10" normalizeH="0" baseline="0" noProof="0" dirty="0">
                <a:ln>
                  <a:noFill/>
                </a:ln>
                <a:solidFill>
                  <a:srgbClr val="000000"/>
                </a:solidFill>
                <a:effectLst/>
                <a:uLnTx/>
                <a:uFillTx/>
                <a:latin typeface="Arial"/>
                <a:ea typeface="+mn-ea"/>
                <a:cs typeface="Arial"/>
              </a:rPr>
              <a:t>Prospect IT Appropriate Use Policy [add link]</a:t>
            </a:r>
          </a:p>
          <a:p>
            <a:pPr lvl="0" algn="ctr">
              <a:spcAft>
                <a:spcPts val="0"/>
              </a:spcAft>
              <a:defRPr/>
            </a:pPr>
            <a:endParaRPr lang="en-US" sz="2600" u="sng" spc="10" dirty="0">
              <a:solidFill>
                <a:srgbClr val="000000"/>
              </a:solidFill>
              <a:latin typeface="Arial"/>
              <a:ea typeface="+mn-ea"/>
              <a:cs typeface="Arial"/>
            </a:endParaRPr>
          </a:p>
          <a:p>
            <a:pPr lvl="0" algn="ctr">
              <a:spcAft>
                <a:spcPts val="0"/>
              </a:spcAft>
              <a:defRPr/>
            </a:pPr>
            <a:r>
              <a:rPr kumimoji="0" lang="en-US" sz="2600" b="1" i="0" u="sng" strike="noStrike" kern="1200" cap="none" spc="10" normalizeH="0" baseline="0" noProof="0" dirty="0" err="1">
                <a:ln>
                  <a:noFill/>
                </a:ln>
                <a:solidFill>
                  <a:srgbClr val="000000"/>
                </a:solidFill>
                <a:effectLst/>
                <a:uLnTx/>
                <a:uFillTx/>
                <a:latin typeface="Arial"/>
                <a:ea typeface="+mn-ea"/>
                <a:cs typeface="Arial"/>
              </a:rPr>
              <a:t>Facilit</a:t>
            </a:r>
            <a:r>
              <a:rPr lang="en-US" sz="2600" u="sng" spc="10" dirty="0">
                <a:solidFill>
                  <a:srgbClr val="000000"/>
                </a:solidFill>
                <a:latin typeface="Arial"/>
                <a:ea typeface="+mn-ea"/>
                <a:cs typeface="Arial"/>
              </a:rPr>
              <a:t>y IT Administrators:  [add contacts]</a:t>
            </a:r>
            <a:endParaRPr kumimoji="0" lang="en-US" sz="2600" b="1" i="0" u="sng" strike="noStrike" kern="1200" cap="none" spc="10" normalizeH="0" baseline="0" noProof="0" dirty="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600" b="1" i="0" u="none" strike="noStrike" kern="1200" cap="none" spc="10" normalizeH="0" baseline="0" noProof="0" dirty="0">
              <a:ln>
                <a:noFill/>
              </a:ln>
              <a:solidFill>
                <a:srgbClr val="FF0000"/>
              </a:solidFill>
              <a:effectLst/>
              <a:uLnTx/>
              <a:uFillTx/>
              <a:latin typeface="Arial"/>
              <a:ea typeface="+mn-ea"/>
              <a:cs typeface="Arial"/>
            </a:endParaRPr>
          </a:p>
          <a:p>
            <a:endParaRPr lang="en-US" dirty="0"/>
          </a:p>
        </p:txBody>
      </p:sp>
      <p:sp>
        <p:nvSpPr>
          <p:cNvPr id="4" name="Title 3">
            <a:extLst>
              <a:ext uri="{FF2B5EF4-FFF2-40B4-BE49-F238E27FC236}">
                <a16:creationId xmlns:a16="http://schemas.microsoft.com/office/drawing/2014/main" id="{C3629709-C3D6-48DC-929C-66D2B4DFC8A1}"/>
              </a:ext>
            </a:extLst>
          </p:cNvPr>
          <p:cNvSpPr>
            <a:spLocks noGrp="1"/>
          </p:cNvSpPr>
          <p:nvPr>
            <p:ph type="title"/>
          </p:nvPr>
        </p:nvSpPr>
        <p:spPr>
          <a:xfrm>
            <a:off x="2604051" y="0"/>
            <a:ext cx="5706829" cy="1060312"/>
          </a:xfrm>
        </p:spPr>
        <p:txBody>
          <a:bodyPr>
            <a:normAutofit/>
          </a:bodyPr>
          <a:lstStyle/>
          <a:p>
            <a:r>
              <a:rPr lang="en-US" dirty="0"/>
              <a:t>Prospect Resources</a:t>
            </a:r>
          </a:p>
        </p:txBody>
      </p:sp>
      <p:sp>
        <p:nvSpPr>
          <p:cNvPr id="12" name="TextBox 11">
            <a:extLst>
              <a:ext uri="{FF2B5EF4-FFF2-40B4-BE49-F238E27FC236}">
                <a16:creationId xmlns:a16="http://schemas.microsoft.com/office/drawing/2014/main" id="{E323BDAF-968A-4DF0-8971-EF5602A91FFD}"/>
              </a:ext>
            </a:extLst>
          </p:cNvPr>
          <p:cNvSpPr txBox="1"/>
          <p:nvPr/>
        </p:nvSpPr>
        <p:spPr>
          <a:xfrm>
            <a:off x="3649211" y="34290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9789329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45CE8B3C-CE20-4B55-BF24-59E6BBAD0D5D}"/>
              </a:ext>
            </a:extLst>
          </p:cNvPr>
          <p:cNvSpPr/>
          <p:nvPr/>
        </p:nvSpPr>
        <p:spPr>
          <a:xfrm>
            <a:off x="1493382" y="945743"/>
            <a:ext cx="6238240" cy="1934210"/>
          </a:xfrm>
          <a:prstGeom prst="roundRect">
            <a:avLst/>
          </a:prstGeom>
          <a:solidFill>
            <a:schemeClr val="bg1"/>
          </a:solidFill>
          <a:ln w="76200"/>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EBBCD31-01D0-43E3-B698-BCC20E2746B3}"/>
              </a:ext>
            </a:extLst>
          </p:cNvPr>
          <p:cNvSpPr txBox="1"/>
          <p:nvPr/>
        </p:nvSpPr>
        <p:spPr>
          <a:xfrm>
            <a:off x="162560" y="5899689"/>
            <a:ext cx="8818880" cy="707886"/>
          </a:xfrm>
          <a:prstGeom prst="rect">
            <a:avLst/>
          </a:prstGeom>
          <a:noFill/>
        </p:spPr>
        <p:txBody>
          <a:bodyPr wrap="square" rtlCol="0">
            <a:spAutoFit/>
          </a:bodyPr>
          <a:lstStyle/>
          <a:p>
            <a:pPr algn="ctr"/>
            <a:r>
              <a:rPr lang="en-US" sz="2000" b="1" dirty="0">
                <a:solidFill>
                  <a:schemeClr val="accent1">
                    <a:lumMod val="50000"/>
                  </a:schemeClr>
                </a:solidFill>
              </a:rPr>
              <a:t>We all are responsible to our patients, their families, our colleagues and staff to ensure we properly safeguard the information that we use, store and share.</a:t>
            </a:r>
          </a:p>
        </p:txBody>
      </p:sp>
      <p:pic>
        <p:nvPicPr>
          <p:cNvPr id="7" name="Picture 3">
            <a:extLst>
              <a:ext uri="{FF2B5EF4-FFF2-40B4-BE49-F238E27FC236}">
                <a16:creationId xmlns:a16="http://schemas.microsoft.com/office/drawing/2014/main" id="{DB2D9AE2-CCD2-48C2-A2E9-1295EE0B33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714" y="417443"/>
            <a:ext cx="2221337" cy="487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DD4D12FF-EFA9-4A09-A0AD-E6BAA4376C4D}"/>
              </a:ext>
            </a:extLst>
          </p:cNvPr>
          <p:cNvSpPr txBox="1"/>
          <p:nvPr/>
        </p:nvSpPr>
        <p:spPr>
          <a:xfrm>
            <a:off x="2028327" y="1374239"/>
            <a:ext cx="5168349" cy="1077218"/>
          </a:xfrm>
          <a:prstGeom prst="rect">
            <a:avLst/>
          </a:prstGeom>
          <a:noFill/>
        </p:spPr>
        <p:txBody>
          <a:bodyPr wrap="square" rtlCol="0">
            <a:spAutoFit/>
          </a:bodyPr>
          <a:lstStyle/>
          <a:p>
            <a:r>
              <a:rPr lang="en-US" sz="3200" b="1" dirty="0">
                <a:solidFill>
                  <a:schemeClr val="accent1">
                    <a:lumMod val="50000"/>
                  </a:schemeClr>
                </a:solidFill>
              </a:rPr>
              <a:t>PRIVACY AND SECURITY ARE SHARED RESPONSIBILITIES</a:t>
            </a:r>
          </a:p>
        </p:txBody>
      </p:sp>
      <p:pic>
        <p:nvPicPr>
          <p:cNvPr id="10" name="Picture 9">
            <a:extLst>
              <a:ext uri="{FF2B5EF4-FFF2-40B4-BE49-F238E27FC236}">
                <a16:creationId xmlns:a16="http://schemas.microsoft.com/office/drawing/2014/main" id="{207CD124-EF7A-45DF-BCB8-081FE1B34D31}"/>
              </a:ext>
            </a:extLst>
          </p:cNvPr>
          <p:cNvPicPr>
            <a:picLocks noChangeAspect="1"/>
          </p:cNvPicPr>
          <p:nvPr/>
        </p:nvPicPr>
        <p:blipFill>
          <a:blip r:embed="rId3"/>
          <a:stretch>
            <a:fillRect/>
          </a:stretch>
        </p:blipFill>
        <p:spPr>
          <a:xfrm>
            <a:off x="1760476" y="3145221"/>
            <a:ext cx="5971146" cy="2489200"/>
          </a:xfrm>
          <a:prstGeom prst="rect">
            <a:avLst/>
          </a:prstGeom>
        </p:spPr>
      </p:pic>
    </p:spTree>
    <p:extLst>
      <p:ext uri="{BB962C8B-B14F-4D97-AF65-F5344CB8AC3E}">
        <p14:creationId xmlns:p14="http://schemas.microsoft.com/office/powerpoint/2010/main" val="382370303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296794CB-AB0C-4485-83D2-1063DCD3FA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714" y="417443"/>
            <a:ext cx="2221337" cy="487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a:extLst>
              <a:ext uri="{FF2B5EF4-FFF2-40B4-BE49-F238E27FC236}">
                <a16:creationId xmlns:a16="http://schemas.microsoft.com/office/drawing/2014/main" id="{015D2A0C-EC9E-47BC-8ED1-A0149E6B7873}"/>
              </a:ext>
            </a:extLst>
          </p:cNvPr>
          <p:cNvSpPr>
            <a:spLocks noGrp="1"/>
          </p:cNvSpPr>
          <p:nvPr>
            <p:ph type="title"/>
          </p:nvPr>
        </p:nvSpPr>
        <p:spPr>
          <a:xfrm>
            <a:off x="3442970" y="0"/>
            <a:ext cx="4544060" cy="1060312"/>
          </a:xfrm>
        </p:spPr>
        <p:txBody>
          <a:bodyPr/>
          <a:lstStyle/>
          <a:p>
            <a:r>
              <a:rPr lang="en-US" dirty="0"/>
              <a:t>What This Training Covers</a:t>
            </a:r>
          </a:p>
        </p:txBody>
      </p:sp>
      <p:sp>
        <p:nvSpPr>
          <p:cNvPr id="8" name="Content Placeholder 7">
            <a:extLst>
              <a:ext uri="{FF2B5EF4-FFF2-40B4-BE49-F238E27FC236}">
                <a16:creationId xmlns:a16="http://schemas.microsoft.com/office/drawing/2014/main" id="{91C3DF93-DEA3-4FE8-96FF-5D074F3112ED}"/>
              </a:ext>
            </a:extLst>
          </p:cNvPr>
          <p:cNvSpPr>
            <a:spLocks noGrp="1"/>
          </p:cNvSpPr>
          <p:nvPr>
            <p:ph idx="1"/>
          </p:nvPr>
        </p:nvSpPr>
        <p:spPr>
          <a:xfrm>
            <a:off x="4457700" y="1256384"/>
            <a:ext cx="4432300" cy="5882640"/>
          </a:xfrm>
        </p:spPr>
        <p:txBody>
          <a:bodyPr>
            <a:normAutofit/>
          </a:bodyPr>
          <a:lstStyle/>
          <a:p>
            <a:endParaRPr lang="en-US" dirty="0"/>
          </a:p>
          <a:p>
            <a:pPr marL="285750" indent="-285750">
              <a:buFont typeface="Arial" panose="020B0604020202020204" pitchFamily="34" charset="0"/>
              <a:buChar char="•"/>
            </a:pPr>
            <a:r>
              <a:rPr lang="en-US" sz="2400" dirty="0"/>
              <a:t>Regulatory Requirements</a:t>
            </a:r>
          </a:p>
          <a:p>
            <a:pPr lvl="1" indent="0">
              <a:buNone/>
            </a:pPr>
            <a:endParaRPr lang="en-US" sz="1000" dirty="0"/>
          </a:p>
          <a:p>
            <a:endParaRPr lang="en-US" sz="1000" dirty="0"/>
          </a:p>
          <a:p>
            <a:pPr marL="285750" indent="-285750">
              <a:buFont typeface="Arial" panose="020B0604020202020204" pitchFamily="34" charset="0"/>
              <a:buChar char="•"/>
            </a:pPr>
            <a:r>
              <a:rPr lang="en-US" sz="2400" dirty="0"/>
              <a:t>What you can do to protect sensitive information</a:t>
            </a:r>
          </a:p>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r>
              <a:rPr lang="en-US" sz="2400" dirty="0"/>
              <a:t>Highlights from Prospect Medical’s IT Appropriate Use Policy</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Prospect Resources</a:t>
            </a:r>
          </a:p>
          <a:p>
            <a:pPr marL="285750" indent="-285750">
              <a:buFont typeface="Arial" panose="020B0604020202020204" pitchFamily="34" charset="0"/>
              <a:buChar char="•"/>
            </a:pPr>
            <a:endParaRPr lang="en-US" sz="2400" dirty="0"/>
          </a:p>
          <a:p>
            <a:pPr marL="422910" lvl="1" indent="-285750"/>
            <a:endParaRPr lang="en-US" sz="2100" dirty="0"/>
          </a:p>
          <a:p>
            <a:pPr marL="285750" indent="-285750">
              <a:buFont typeface="Arial" panose="020B0604020202020204" pitchFamily="34" charset="0"/>
              <a:buChar char="•"/>
            </a:pPr>
            <a:endParaRPr lang="en-US" dirty="0"/>
          </a:p>
        </p:txBody>
      </p:sp>
      <p:pic>
        <p:nvPicPr>
          <p:cNvPr id="16" name="Picture 15" descr="A picture containing text, person, computer&#10;&#10;Description automatically generated">
            <a:extLst>
              <a:ext uri="{FF2B5EF4-FFF2-40B4-BE49-F238E27FC236}">
                <a16:creationId xmlns:a16="http://schemas.microsoft.com/office/drawing/2014/main" id="{945DCF0A-BB71-48AA-A57B-D7E9FC78157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54000" y="1696720"/>
            <a:ext cx="4104640" cy="4351728"/>
          </a:xfrm>
          <a:prstGeom prst="rect">
            <a:avLst/>
          </a:prstGeom>
        </p:spPr>
      </p:pic>
    </p:spTree>
    <p:extLst>
      <p:ext uri="{BB962C8B-B14F-4D97-AF65-F5344CB8AC3E}">
        <p14:creationId xmlns:p14="http://schemas.microsoft.com/office/powerpoint/2010/main" val="208939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7" end="7"/>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8DC2E2A-8339-4ACD-98DA-1569900148B4}"/>
              </a:ext>
            </a:extLst>
          </p:cNvPr>
          <p:cNvSpPr txBox="1">
            <a:spLocks/>
          </p:cNvSpPr>
          <p:nvPr/>
        </p:nvSpPr>
        <p:spPr>
          <a:xfrm>
            <a:off x="802780" y="2572730"/>
            <a:ext cx="9674081" cy="2073684"/>
          </a:xfrm>
          <a:prstGeom prst="rect">
            <a:avLst/>
          </a:prstGeom>
        </p:spPr>
        <p:txBody>
          <a:bodyPr>
            <a:normAutofit/>
          </a:bodyPr>
          <a:lstStyle>
            <a:lvl1pPr algn="l" defTabSz="914400" rtl="0" eaLnBrk="1" latinLnBrk="0" hangingPunct="1">
              <a:lnSpc>
                <a:spcPct val="80000"/>
              </a:lnSpc>
              <a:spcBef>
                <a:spcPct val="0"/>
              </a:spcBef>
              <a:buNone/>
              <a:defRPr sz="3200" kern="1200" spc="-20" baseline="0">
                <a:gradFill flip="none" rotWithShape="1">
                  <a:gsLst>
                    <a:gs pos="0">
                      <a:schemeClr val="accent1"/>
                    </a:gs>
                    <a:gs pos="23000">
                      <a:schemeClr val="accent1"/>
                    </a:gs>
                    <a:gs pos="68000">
                      <a:schemeClr val="accent1"/>
                    </a:gs>
                    <a:gs pos="97000">
                      <a:schemeClr val="accent1"/>
                    </a:gs>
                  </a:gsLst>
                  <a:path path="circle">
                    <a:fillToRect l="50000" t="50000" r="50000" b="50000"/>
                  </a:path>
                  <a:tileRect/>
                </a:gradFill>
                <a:latin typeface="Calibri Light" charset="0"/>
                <a:ea typeface="+mj-ea"/>
                <a:cs typeface="+mj-cs"/>
              </a:defRPr>
            </a:lvl1pPr>
          </a:lstStyle>
          <a:p>
            <a:endParaRPr lang="en-US" sz="4400" dirty="0"/>
          </a:p>
        </p:txBody>
      </p:sp>
      <p:pic>
        <p:nvPicPr>
          <p:cNvPr id="5" name="Picture 3">
            <a:extLst>
              <a:ext uri="{FF2B5EF4-FFF2-40B4-BE49-F238E27FC236}">
                <a16:creationId xmlns:a16="http://schemas.microsoft.com/office/drawing/2014/main" id="{268122BD-FA9B-40EF-A5C0-9007BED0B9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714" y="417443"/>
            <a:ext cx="2221337" cy="487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65BB45BE-2131-4EC1-9B17-DE82EE460207}"/>
              </a:ext>
            </a:extLst>
          </p:cNvPr>
          <p:cNvSpPr txBox="1"/>
          <p:nvPr/>
        </p:nvSpPr>
        <p:spPr>
          <a:xfrm>
            <a:off x="1952297" y="4184749"/>
            <a:ext cx="5239406"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n-US" sz="2400" b="0" i="0" u="none" strike="noStrike" kern="1200" cap="none" spc="80" normalizeH="0" baseline="0" noProof="0" dirty="0">
                <a:ln>
                  <a:noFill/>
                </a:ln>
                <a:gradFill>
                  <a:gsLst>
                    <a:gs pos="0">
                      <a:srgbClr val="FFFFFF"/>
                    </a:gs>
                    <a:gs pos="23000">
                      <a:srgbClr val="FFFFFF"/>
                    </a:gs>
                    <a:gs pos="69000">
                      <a:srgbClr val="FFFFFF"/>
                    </a:gs>
                    <a:gs pos="97000">
                      <a:srgbClr val="FFFFFF"/>
                    </a:gs>
                  </a:gsLst>
                  <a:path path="circle">
                    <a:fillToRect l="50000" t="50000" r="50000" b="50000"/>
                  </a:path>
                </a:gradFill>
                <a:effectLst/>
                <a:uLnTx/>
                <a:uFillTx/>
                <a:latin typeface="Tahoma"/>
                <a:ea typeface="Tahoma"/>
                <a:cs typeface="Tahoma"/>
              </a:rPr>
              <a:t>March 2021</a:t>
            </a:r>
            <a:endParaRPr kumimoji="0" lang="en-US" sz="2400" b="0" i="0" u="none" strike="noStrike" kern="1200" cap="none" spc="80" normalizeH="0" baseline="0" noProof="0" dirty="0">
              <a:ln>
                <a:noFill/>
              </a:ln>
              <a:gradFill>
                <a:gsLst>
                  <a:gs pos="0">
                    <a:srgbClr val="FFFFFF"/>
                  </a:gs>
                  <a:gs pos="23000">
                    <a:srgbClr val="FFFFFF"/>
                  </a:gs>
                  <a:gs pos="69000">
                    <a:srgbClr val="FFFFFF"/>
                  </a:gs>
                  <a:gs pos="97000">
                    <a:srgbClr val="FFFFFF"/>
                  </a:gs>
                </a:gsLst>
                <a:path path="circle">
                  <a:fillToRect l="50000" t="50000" r="50000" b="50000"/>
                </a:path>
              </a:gradFill>
              <a:effectLst/>
              <a:uLnTx/>
              <a:uFillTx/>
              <a:latin typeface="Tahoma" charset="0"/>
              <a:ea typeface="Tahoma" charset="0"/>
              <a:cs typeface="Tahoma" charset="0"/>
            </a:endParaRPr>
          </a:p>
        </p:txBody>
      </p:sp>
      <p:pic>
        <p:nvPicPr>
          <p:cNvPr id="15" name="Picture 8" descr="Text&#10;&#10;Description automatically generated">
            <a:extLst>
              <a:ext uri="{FF2B5EF4-FFF2-40B4-BE49-F238E27FC236}">
                <a16:creationId xmlns:a16="http://schemas.microsoft.com/office/drawing/2014/main" id="{E876E96F-31BC-4120-BBFF-4DC300FDFBE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103071" y="417443"/>
            <a:ext cx="2408237" cy="1535219"/>
          </a:xfrm>
          <a:prstGeom prst="rect">
            <a:avLst/>
          </a:prstGeom>
        </p:spPr>
      </p:pic>
      <p:sp>
        <p:nvSpPr>
          <p:cNvPr id="16" name="Content Placeholder 15">
            <a:extLst>
              <a:ext uri="{FF2B5EF4-FFF2-40B4-BE49-F238E27FC236}">
                <a16:creationId xmlns:a16="http://schemas.microsoft.com/office/drawing/2014/main" id="{EBAB9B3B-F9BB-4E66-9EE4-2356A9B7AC17}"/>
              </a:ext>
            </a:extLst>
          </p:cNvPr>
          <p:cNvSpPr>
            <a:spLocks noGrp="1"/>
          </p:cNvSpPr>
          <p:nvPr>
            <p:ph idx="1"/>
          </p:nvPr>
        </p:nvSpPr>
        <p:spPr>
          <a:xfrm>
            <a:off x="304800" y="1324011"/>
            <a:ext cx="8107680" cy="5721476"/>
          </a:xfrm>
        </p:spPr>
        <p:txBody>
          <a:bodyPr>
            <a:normAutofit lnSpcReduction="10000"/>
          </a:bodyPr>
          <a:lstStyle/>
          <a:p>
            <a:r>
              <a:rPr lang="en-US" sz="2400" dirty="0">
                <a:solidFill>
                  <a:schemeClr val="accent1"/>
                </a:solidFill>
              </a:rPr>
              <a:t>Federal and state laws generally require                                       that we:</a:t>
            </a:r>
          </a:p>
          <a:p>
            <a:endParaRPr lang="en-US" sz="1000" dirty="0"/>
          </a:p>
          <a:p>
            <a:pPr marL="285750" indent="-285750">
              <a:buFont typeface="Arial" panose="020B0604020202020204" pitchFamily="34" charset="0"/>
              <a:buChar char="•"/>
            </a:pPr>
            <a:r>
              <a:rPr lang="en-US" sz="2400" dirty="0"/>
              <a:t>Maintain administrative, physical and technical safeguards to protect patient and other sensitive information</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Ensure the confidentiality, integrity and availability of information</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Identify and protect against reasonably anticipated threats to information</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Protect against impermissible uses and disclosures of information</a:t>
            </a:r>
          </a:p>
        </p:txBody>
      </p:sp>
    </p:spTree>
    <p:extLst>
      <p:ext uri="{BB962C8B-B14F-4D97-AF65-F5344CB8AC3E}">
        <p14:creationId xmlns:p14="http://schemas.microsoft.com/office/powerpoint/2010/main" val="3838326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5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p:cTn id="7" dur="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6">
                                            <p:txEl>
                                              <p:pRg st="0" end="0"/>
                                            </p:txEl>
                                          </p:spTgt>
                                        </p:tgtEl>
                                      </p:cBhvr>
                                    </p:animEffect>
                                  </p:childTnLst>
                                </p:cTn>
                              </p:par>
                            </p:childTnLst>
                          </p:cTn>
                        </p:par>
                        <p:par>
                          <p:cTn id="10" fill="hold">
                            <p:stCondLst>
                              <p:cond delay="750"/>
                            </p:stCondLst>
                            <p:childTnLst>
                              <p:par>
                                <p:cTn id="11" presetID="53" presetClass="entr" presetSubtype="16" fill="hold" grpId="0" nodeType="afterEffect">
                                  <p:stCondLst>
                                    <p:cond delay="1500"/>
                                  </p:stCondLst>
                                  <p:childTnLst>
                                    <p:set>
                                      <p:cBhvr>
                                        <p:cTn id="12" dur="1" fill="hold">
                                          <p:stCondLst>
                                            <p:cond delay="0"/>
                                          </p:stCondLst>
                                        </p:cTn>
                                        <p:tgtEl>
                                          <p:spTgt spid="16">
                                            <p:txEl>
                                              <p:pRg st="2" end="2"/>
                                            </p:txEl>
                                          </p:spTgt>
                                        </p:tgtEl>
                                        <p:attrNameLst>
                                          <p:attrName>style.visibility</p:attrName>
                                        </p:attrNameLst>
                                      </p:cBhvr>
                                      <p:to>
                                        <p:strVal val="visible"/>
                                      </p:to>
                                    </p:set>
                                    <p:anim calcmode="lin" valueType="num">
                                      <p:cBhvr>
                                        <p:cTn id="13" dur="500" fill="hold"/>
                                        <p:tgtEl>
                                          <p:spTgt spid="16">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16">
                                            <p:txEl>
                                              <p:pRg st="2" end="2"/>
                                            </p:txEl>
                                          </p:spTgt>
                                        </p:tgtEl>
                                        <p:attrNameLst>
                                          <p:attrName>ppt_h</p:attrName>
                                        </p:attrNameLst>
                                      </p:cBhvr>
                                      <p:tavLst>
                                        <p:tav tm="0">
                                          <p:val>
                                            <p:fltVal val="0"/>
                                          </p:val>
                                        </p:tav>
                                        <p:tav tm="100000">
                                          <p:val>
                                            <p:strVal val="#ppt_h"/>
                                          </p:val>
                                        </p:tav>
                                      </p:tavLst>
                                    </p:anim>
                                    <p:animEffect transition="in" filter="fade">
                                      <p:cBhvr>
                                        <p:cTn id="15" dur="500"/>
                                        <p:tgtEl>
                                          <p:spTgt spid="16">
                                            <p:txEl>
                                              <p:pRg st="2" end="2"/>
                                            </p:txEl>
                                          </p:spTgt>
                                        </p:tgtEl>
                                      </p:cBhvr>
                                    </p:animEffect>
                                  </p:childTnLst>
                                </p:cTn>
                              </p:par>
                            </p:childTnLst>
                          </p:cTn>
                        </p:par>
                        <p:par>
                          <p:cTn id="16" fill="hold">
                            <p:stCondLst>
                              <p:cond delay="2750"/>
                            </p:stCondLst>
                            <p:childTnLst>
                              <p:par>
                                <p:cTn id="17" presetID="53" presetClass="entr" presetSubtype="16" fill="hold" grpId="0" nodeType="afterEffect">
                                  <p:stCondLst>
                                    <p:cond delay="1500"/>
                                  </p:stCondLst>
                                  <p:childTnLst>
                                    <p:set>
                                      <p:cBhvr>
                                        <p:cTn id="18" dur="1" fill="hold">
                                          <p:stCondLst>
                                            <p:cond delay="0"/>
                                          </p:stCondLst>
                                        </p:cTn>
                                        <p:tgtEl>
                                          <p:spTgt spid="16">
                                            <p:txEl>
                                              <p:pRg st="4" end="4"/>
                                            </p:txEl>
                                          </p:spTgt>
                                        </p:tgtEl>
                                        <p:attrNameLst>
                                          <p:attrName>style.visibility</p:attrName>
                                        </p:attrNameLst>
                                      </p:cBhvr>
                                      <p:to>
                                        <p:strVal val="visible"/>
                                      </p:to>
                                    </p:set>
                                    <p:anim calcmode="lin" valueType="num">
                                      <p:cBhvr>
                                        <p:cTn id="19" dur="500" fill="hold"/>
                                        <p:tgtEl>
                                          <p:spTgt spid="16">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16">
                                            <p:txEl>
                                              <p:pRg st="4" end="4"/>
                                            </p:txEl>
                                          </p:spTgt>
                                        </p:tgtEl>
                                        <p:attrNameLst>
                                          <p:attrName>ppt_h</p:attrName>
                                        </p:attrNameLst>
                                      </p:cBhvr>
                                      <p:tavLst>
                                        <p:tav tm="0">
                                          <p:val>
                                            <p:fltVal val="0"/>
                                          </p:val>
                                        </p:tav>
                                        <p:tav tm="100000">
                                          <p:val>
                                            <p:strVal val="#ppt_h"/>
                                          </p:val>
                                        </p:tav>
                                      </p:tavLst>
                                    </p:anim>
                                    <p:animEffect transition="in" filter="fade">
                                      <p:cBhvr>
                                        <p:cTn id="21" dur="500"/>
                                        <p:tgtEl>
                                          <p:spTgt spid="16">
                                            <p:txEl>
                                              <p:pRg st="4" end="4"/>
                                            </p:txEl>
                                          </p:spTgt>
                                        </p:tgtEl>
                                      </p:cBhvr>
                                    </p:animEffect>
                                  </p:childTnLst>
                                </p:cTn>
                              </p:par>
                            </p:childTnLst>
                          </p:cTn>
                        </p:par>
                        <p:par>
                          <p:cTn id="22" fill="hold">
                            <p:stCondLst>
                              <p:cond delay="4750"/>
                            </p:stCondLst>
                            <p:childTnLst>
                              <p:par>
                                <p:cTn id="23" presetID="53" presetClass="entr" presetSubtype="16" fill="hold" grpId="0" nodeType="afterEffect">
                                  <p:stCondLst>
                                    <p:cond delay="1500"/>
                                  </p:stCondLst>
                                  <p:childTnLst>
                                    <p:set>
                                      <p:cBhvr>
                                        <p:cTn id="24" dur="1" fill="hold">
                                          <p:stCondLst>
                                            <p:cond delay="0"/>
                                          </p:stCondLst>
                                        </p:cTn>
                                        <p:tgtEl>
                                          <p:spTgt spid="16">
                                            <p:txEl>
                                              <p:pRg st="6" end="6"/>
                                            </p:txEl>
                                          </p:spTgt>
                                        </p:tgtEl>
                                        <p:attrNameLst>
                                          <p:attrName>style.visibility</p:attrName>
                                        </p:attrNameLst>
                                      </p:cBhvr>
                                      <p:to>
                                        <p:strVal val="visible"/>
                                      </p:to>
                                    </p:set>
                                    <p:anim calcmode="lin" valueType="num">
                                      <p:cBhvr>
                                        <p:cTn id="25" dur="500" fill="hold"/>
                                        <p:tgtEl>
                                          <p:spTgt spid="16">
                                            <p:txEl>
                                              <p:pRg st="6" end="6"/>
                                            </p:txEl>
                                          </p:spTgt>
                                        </p:tgtEl>
                                        <p:attrNameLst>
                                          <p:attrName>ppt_w</p:attrName>
                                        </p:attrNameLst>
                                      </p:cBhvr>
                                      <p:tavLst>
                                        <p:tav tm="0">
                                          <p:val>
                                            <p:fltVal val="0"/>
                                          </p:val>
                                        </p:tav>
                                        <p:tav tm="100000">
                                          <p:val>
                                            <p:strVal val="#ppt_w"/>
                                          </p:val>
                                        </p:tav>
                                      </p:tavLst>
                                    </p:anim>
                                    <p:anim calcmode="lin" valueType="num">
                                      <p:cBhvr>
                                        <p:cTn id="26" dur="500" fill="hold"/>
                                        <p:tgtEl>
                                          <p:spTgt spid="16">
                                            <p:txEl>
                                              <p:pRg st="6" end="6"/>
                                            </p:txEl>
                                          </p:spTgt>
                                        </p:tgtEl>
                                        <p:attrNameLst>
                                          <p:attrName>ppt_h</p:attrName>
                                        </p:attrNameLst>
                                      </p:cBhvr>
                                      <p:tavLst>
                                        <p:tav tm="0">
                                          <p:val>
                                            <p:fltVal val="0"/>
                                          </p:val>
                                        </p:tav>
                                        <p:tav tm="100000">
                                          <p:val>
                                            <p:strVal val="#ppt_h"/>
                                          </p:val>
                                        </p:tav>
                                      </p:tavLst>
                                    </p:anim>
                                    <p:animEffect transition="in" filter="fade">
                                      <p:cBhvr>
                                        <p:cTn id="27" dur="500"/>
                                        <p:tgtEl>
                                          <p:spTgt spid="16">
                                            <p:txEl>
                                              <p:pRg st="6" end="6"/>
                                            </p:txEl>
                                          </p:spTgt>
                                        </p:tgtEl>
                                      </p:cBhvr>
                                    </p:animEffect>
                                  </p:childTnLst>
                                </p:cTn>
                              </p:par>
                            </p:childTnLst>
                          </p:cTn>
                        </p:par>
                        <p:par>
                          <p:cTn id="28" fill="hold">
                            <p:stCondLst>
                              <p:cond delay="6750"/>
                            </p:stCondLst>
                            <p:childTnLst>
                              <p:par>
                                <p:cTn id="29" presetID="53" presetClass="entr" presetSubtype="16" fill="hold" grpId="0" nodeType="afterEffect">
                                  <p:stCondLst>
                                    <p:cond delay="1500"/>
                                  </p:stCondLst>
                                  <p:childTnLst>
                                    <p:set>
                                      <p:cBhvr>
                                        <p:cTn id="30" dur="1" fill="hold">
                                          <p:stCondLst>
                                            <p:cond delay="0"/>
                                          </p:stCondLst>
                                        </p:cTn>
                                        <p:tgtEl>
                                          <p:spTgt spid="16">
                                            <p:txEl>
                                              <p:pRg st="8" end="8"/>
                                            </p:txEl>
                                          </p:spTgt>
                                        </p:tgtEl>
                                        <p:attrNameLst>
                                          <p:attrName>style.visibility</p:attrName>
                                        </p:attrNameLst>
                                      </p:cBhvr>
                                      <p:to>
                                        <p:strVal val="visible"/>
                                      </p:to>
                                    </p:set>
                                    <p:anim calcmode="lin" valueType="num">
                                      <p:cBhvr>
                                        <p:cTn id="31" dur="500" fill="hold"/>
                                        <p:tgtEl>
                                          <p:spTgt spid="16">
                                            <p:txEl>
                                              <p:pRg st="8" end="8"/>
                                            </p:txEl>
                                          </p:spTgt>
                                        </p:tgtEl>
                                        <p:attrNameLst>
                                          <p:attrName>ppt_w</p:attrName>
                                        </p:attrNameLst>
                                      </p:cBhvr>
                                      <p:tavLst>
                                        <p:tav tm="0">
                                          <p:val>
                                            <p:fltVal val="0"/>
                                          </p:val>
                                        </p:tav>
                                        <p:tav tm="100000">
                                          <p:val>
                                            <p:strVal val="#ppt_w"/>
                                          </p:val>
                                        </p:tav>
                                      </p:tavLst>
                                    </p:anim>
                                    <p:anim calcmode="lin" valueType="num">
                                      <p:cBhvr>
                                        <p:cTn id="32" dur="500" fill="hold"/>
                                        <p:tgtEl>
                                          <p:spTgt spid="16">
                                            <p:txEl>
                                              <p:pRg st="8" end="8"/>
                                            </p:txEl>
                                          </p:spTgt>
                                        </p:tgtEl>
                                        <p:attrNameLst>
                                          <p:attrName>ppt_h</p:attrName>
                                        </p:attrNameLst>
                                      </p:cBhvr>
                                      <p:tavLst>
                                        <p:tav tm="0">
                                          <p:val>
                                            <p:fltVal val="0"/>
                                          </p:val>
                                        </p:tav>
                                        <p:tav tm="100000">
                                          <p:val>
                                            <p:strVal val="#ppt_h"/>
                                          </p:val>
                                        </p:tav>
                                      </p:tavLst>
                                    </p:anim>
                                    <p:animEffect transition="in" filter="fade">
                                      <p:cBhvr>
                                        <p:cTn id="33" dur="500"/>
                                        <p:tgtEl>
                                          <p:spTgt spid="1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8DC2E2A-8339-4ACD-98DA-1569900148B4}"/>
              </a:ext>
            </a:extLst>
          </p:cNvPr>
          <p:cNvSpPr txBox="1">
            <a:spLocks/>
          </p:cNvSpPr>
          <p:nvPr/>
        </p:nvSpPr>
        <p:spPr>
          <a:xfrm>
            <a:off x="802780" y="2572730"/>
            <a:ext cx="9674081" cy="2073684"/>
          </a:xfrm>
          <a:prstGeom prst="rect">
            <a:avLst/>
          </a:prstGeom>
        </p:spPr>
        <p:txBody>
          <a:bodyPr>
            <a:normAutofit/>
          </a:bodyPr>
          <a:lstStyle>
            <a:lvl1pPr algn="l" defTabSz="914400" rtl="0" eaLnBrk="1" latinLnBrk="0" hangingPunct="1">
              <a:lnSpc>
                <a:spcPct val="80000"/>
              </a:lnSpc>
              <a:spcBef>
                <a:spcPct val="0"/>
              </a:spcBef>
              <a:buNone/>
              <a:defRPr sz="3200" kern="1200" spc="-20" baseline="0">
                <a:gradFill flip="none" rotWithShape="1">
                  <a:gsLst>
                    <a:gs pos="0">
                      <a:schemeClr val="accent1"/>
                    </a:gs>
                    <a:gs pos="23000">
                      <a:schemeClr val="accent1"/>
                    </a:gs>
                    <a:gs pos="68000">
                      <a:schemeClr val="accent1"/>
                    </a:gs>
                    <a:gs pos="97000">
                      <a:schemeClr val="accent1"/>
                    </a:gs>
                  </a:gsLst>
                  <a:path path="circle">
                    <a:fillToRect l="50000" t="50000" r="50000" b="50000"/>
                  </a:path>
                  <a:tileRect/>
                </a:gradFill>
                <a:latin typeface="Calibri Light" charset="0"/>
                <a:ea typeface="+mj-ea"/>
                <a:cs typeface="+mj-cs"/>
              </a:defRPr>
            </a:lvl1pPr>
          </a:lstStyle>
          <a:p>
            <a:endParaRPr lang="en-US" sz="4400" dirty="0"/>
          </a:p>
        </p:txBody>
      </p:sp>
      <p:pic>
        <p:nvPicPr>
          <p:cNvPr id="5" name="Picture 3">
            <a:extLst>
              <a:ext uri="{FF2B5EF4-FFF2-40B4-BE49-F238E27FC236}">
                <a16:creationId xmlns:a16="http://schemas.microsoft.com/office/drawing/2014/main" id="{268122BD-FA9B-40EF-A5C0-9007BED0B9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714" y="417443"/>
            <a:ext cx="2221337" cy="487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C3629709-C3D6-48DC-929C-66D2B4DFC8A1}"/>
              </a:ext>
            </a:extLst>
          </p:cNvPr>
          <p:cNvSpPr>
            <a:spLocks noGrp="1"/>
          </p:cNvSpPr>
          <p:nvPr>
            <p:ph type="title"/>
          </p:nvPr>
        </p:nvSpPr>
        <p:spPr>
          <a:xfrm>
            <a:off x="2590161" y="257859"/>
            <a:ext cx="5913759" cy="1060312"/>
          </a:xfrm>
        </p:spPr>
        <p:txBody>
          <a:bodyPr>
            <a:normAutofit/>
          </a:bodyPr>
          <a:lstStyle/>
          <a:p>
            <a:r>
              <a:rPr lang="en-US" dirty="0">
                <a:latin typeface="Calibri Light"/>
                <a:cs typeface="Calibri Light"/>
              </a:rPr>
              <a:t>Examples of Sensitive Information</a:t>
            </a:r>
            <a:endParaRPr lang="en-US" sz="3000" dirty="0"/>
          </a:p>
        </p:txBody>
      </p:sp>
      <p:sp>
        <p:nvSpPr>
          <p:cNvPr id="8" name="Content Placeholder 7">
            <a:extLst>
              <a:ext uri="{FF2B5EF4-FFF2-40B4-BE49-F238E27FC236}">
                <a16:creationId xmlns:a16="http://schemas.microsoft.com/office/drawing/2014/main" id="{035ADC91-B2E0-46E1-8BC7-27A2C699943A}"/>
              </a:ext>
            </a:extLst>
          </p:cNvPr>
          <p:cNvSpPr>
            <a:spLocks noGrp="1"/>
          </p:cNvSpPr>
          <p:nvPr>
            <p:ph idx="1"/>
          </p:nvPr>
        </p:nvSpPr>
        <p:spPr>
          <a:xfrm>
            <a:off x="5068325" y="1677396"/>
            <a:ext cx="3692961" cy="3981008"/>
          </a:xfrm>
        </p:spPr>
        <p:txBody>
          <a:bodyPr>
            <a:normAutofit fontScale="92500" lnSpcReduction="20000"/>
          </a:bodyPr>
          <a:lstStyle/>
          <a:p>
            <a:pPr marL="12700" marR="49530" lvl="0" indent="0" algn="l" defTabSz="914400" rtl="0" eaLnBrk="1" fontAlgn="auto" latinLnBrk="0" hangingPunct="1">
              <a:spcAft>
                <a:spcPts val="0"/>
              </a:spcAft>
              <a:buClrTx/>
              <a:buSzTx/>
              <a:buFontTx/>
              <a:buNone/>
              <a:tabLst/>
              <a:defRPr/>
            </a:pPr>
            <a:r>
              <a:rPr kumimoji="0" lang="en-US" sz="2600" b="1" i="0" u="none" strike="noStrike" kern="1200" cap="none" spc="0" normalizeH="0" baseline="0" noProof="0" dirty="0">
                <a:ln>
                  <a:noFill/>
                </a:ln>
                <a:solidFill>
                  <a:srgbClr val="1E2023"/>
                </a:solidFill>
                <a:effectLst/>
                <a:uLnTx/>
                <a:uFillTx/>
                <a:latin typeface="Calibri"/>
                <a:ea typeface="+mn-ea"/>
                <a:cs typeface="Calibri"/>
              </a:rPr>
              <a:t>Personally Identifiable Information (PII)</a:t>
            </a:r>
            <a:r>
              <a:rPr kumimoji="0" lang="en-US" sz="2600" b="0" i="0" u="none" strike="noStrike" kern="1200" cap="none" spc="0" normalizeH="0" baseline="0" noProof="0" dirty="0">
                <a:ln>
                  <a:noFill/>
                </a:ln>
                <a:solidFill>
                  <a:srgbClr val="1E2023"/>
                </a:solidFill>
                <a:effectLst/>
                <a:uLnTx/>
                <a:uFillTx/>
                <a:latin typeface="Calibri"/>
                <a:ea typeface="+mn-ea"/>
                <a:cs typeface="Calibri"/>
              </a:rPr>
              <a:t> is information that can be used to identify an individual, either alone or when combined with other information</a:t>
            </a:r>
          </a:p>
          <a:p>
            <a:pPr marL="355600" marR="49530" lvl="0" indent="-342900" algn="l" defTabSz="914400" rtl="0" eaLnBrk="1" fontAlgn="auto" latinLnBrk="0" hangingPunct="1">
              <a:spcAft>
                <a:spcPts val="0"/>
              </a:spcAft>
              <a:buClrTx/>
              <a:buSzTx/>
              <a:buFont typeface="Arial" panose="020B0604020202020204" pitchFamily="34" charset="0"/>
              <a:buChar char="•"/>
              <a:tabLst/>
              <a:defRPr/>
            </a:pPr>
            <a:r>
              <a:rPr lang="en-US" sz="2600" b="0" dirty="0">
                <a:solidFill>
                  <a:schemeClr val="tx2"/>
                </a:solidFill>
                <a:latin typeface="Calibri"/>
                <a:ea typeface="+mn-ea"/>
                <a:cs typeface="Calibri"/>
              </a:rPr>
              <a:t>Name</a:t>
            </a:r>
          </a:p>
          <a:p>
            <a:pPr marL="355600" marR="49530" lvl="0" indent="-342900" algn="l" defTabSz="914400" rtl="0" eaLnBrk="1" fontAlgn="auto" latinLnBrk="0" hangingPunct="1">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chemeClr val="tx2"/>
                </a:solidFill>
                <a:effectLst/>
                <a:uLnTx/>
                <a:uFillTx/>
                <a:latin typeface="Calibri"/>
                <a:ea typeface="+mn-ea"/>
                <a:cs typeface="Calibri"/>
              </a:rPr>
              <a:t>Social Security Number</a:t>
            </a:r>
          </a:p>
          <a:p>
            <a:pPr marL="355600" marR="49530" lvl="0" indent="-342900" algn="l" defTabSz="914400" rtl="0" eaLnBrk="1" fontAlgn="auto" latinLnBrk="0" hangingPunct="1">
              <a:spcAft>
                <a:spcPts val="0"/>
              </a:spcAft>
              <a:buClrTx/>
              <a:buSzTx/>
              <a:buFont typeface="Arial" panose="020B0604020202020204" pitchFamily="34" charset="0"/>
              <a:buChar char="•"/>
              <a:tabLst/>
              <a:defRPr/>
            </a:pPr>
            <a:r>
              <a:rPr lang="en-US" sz="2600" b="0" dirty="0">
                <a:solidFill>
                  <a:schemeClr val="tx2"/>
                </a:solidFill>
                <a:latin typeface="Calibri"/>
                <a:ea typeface="+mn-ea"/>
                <a:cs typeface="Calibri"/>
              </a:rPr>
              <a:t>C</a:t>
            </a:r>
            <a:r>
              <a:rPr kumimoji="0" lang="en-US" sz="2600" b="0" i="0" u="none" strike="noStrike" kern="1200" cap="none" spc="0" normalizeH="0" baseline="0" noProof="0" dirty="0">
                <a:ln>
                  <a:noFill/>
                </a:ln>
                <a:solidFill>
                  <a:schemeClr val="tx2"/>
                </a:solidFill>
                <a:effectLst/>
                <a:uLnTx/>
                <a:uFillTx/>
                <a:latin typeface="Calibri"/>
                <a:ea typeface="+mn-ea"/>
                <a:cs typeface="Calibri"/>
              </a:rPr>
              <a:t>redit card</a:t>
            </a:r>
          </a:p>
          <a:p>
            <a:pPr marL="355600" marR="49530" lvl="0" indent="-342900" algn="l" defTabSz="914400" rtl="0" eaLnBrk="1" fontAlgn="auto" latinLnBrk="0" hangingPunct="1">
              <a:spcAft>
                <a:spcPts val="0"/>
              </a:spcAft>
              <a:buClrTx/>
              <a:buSzTx/>
              <a:buFont typeface="Arial" panose="020B0604020202020204" pitchFamily="34" charset="0"/>
              <a:buChar char="•"/>
              <a:tabLst/>
              <a:defRPr/>
            </a:pPr>
            <a:r>
              <a:rPr lang="en-US" sz="2600" b="0" dirty="0">
                <a:solidFill>
                  <a:schemeClr val="tx2"/>
                </a:solidFill>
                <a:latin typeface="Calibri"/>
                <a:ea typeface="+mn-ea"/>
                <a:cs typeface="Calibri"/>
              </a:rPr>
              <a:t>Driver’s license</a:t>
            </a:r>
          </a:p>
          <a:p>
            <a:pPr marL="355600" marR="49530" lvl="0" indent="-342900" algn="l" defTabSz="914400" rtl="0" eaLnBrk="1" fontAlgn="auto" latinLnBrk="0" hangingPunct="1">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chemeClr val="tx2"/>
                </a:solidFill>
                <a:effectLst/>
                <a:uLnTx/>
                <a:uFillTx/>
                <a:latin typeface="Calibri"/>
                <a:ea typeface="+mn-ea"/>
                <a:cs typeface="Calibri"/>
              </a:rPr>
              <a:t>Passport Number</a:t>
            </a:r>
          </a:p>
          <a:p>
            <a:endParaRPr lang="en-US" b="0" dirty="0">
              <a:solidFill>
                <a:srgbClr val="000000"/>
              </a:solidFill>
            </a:endParaRPr>
          </a:p>
          <a:p>
            <a:endParaRPr lang="en-US" b="0" dirty="0">
              <a:solidFill>
                <a:srgbClr val="000000"/>
              </a:solidFill>
            </a:endParaRPr>
          </a:p>
        </p:txBody>
      </p:sp>
      <p:sp>
        <p:nvSpPr>
          <p:cNvPr id="2" name="Content Placeholder 1">
            <a:extLst>
              <a:ext uri="{FF2B5EF4-FFF2-40B4-BE49-F238E27FC236}">
                <a16:creationId xmlns:a16="http://schemas.microsoft.com/office/drawing/2014/main" id="{5B9DEA8D-417A-4005-89D0-1D65B6486FD6}"/>
              </a:ext>
            </a:extLst>
          </p:cNvPr>
          <p:cNvSpPr>
            <a:spLocks noGrp="1"/>
          </p:cNvSpPr>
          <p:nvPr>
            <p:ph idx="11"/>
          </p:nvPr>
        </p:nvSpPr>
        <p:spPr>
          <a:xfrm>
            <a:off x="382714" y="1640519"/>
            <a:ext cx="4270565" cy="4187484"/>
          </a:xfrm>
        </p:spPr>
        <p:txBody>
          <a:bodyPr>
            <a:normAutofit lnSpcReduction="10000"/>
          </a:bodyPr>
          <a:lstStyle/>
          <a:p>
            <a:pPr marL="12700" marR="335915" lvl="0">
              <a:spcAft>
                <a:spcPts val="0"/>
              </a:spcAft>
              <a:defRPr/>
            </a:pPr>
            <a:r>
              <a:rPr kumimoji="0" lang="en-US" sz="2400" b="1" i="0" u="none" strike="noStrike" kern="1200" cap="none" spc="0" normalizeH="0" baseline="0" noProof="0" dirty="0">
                <a:ln>
                  <a:noFill/>
                </a:ln>
                <a:solidFill>
                  <a:srgbClr val="1E2023"/>
                </a:solidFill>
                <a:effectLst/>
                <a:uLnTx/>
                <a:uFillTx/>
                <a:latin typeface="Calibri"/>
                <a:ea typeface="+mn-ea"/>
                <a:cs typeface="Calibri"/>
              </a:rPr>
              <a:t>Protected Health Information (PHI)</a:t>
            </a:r>
            <a:r>
              <a:rPr kumimoji="0" lang="en-US" sz="2400" b="0" i="0" u="none" strike="noStrike" kern="1200" cap="none" spc="0" normalizeH="0" baseline="0" noProof="0" dirty="0">
                <a:ln>
                  <a:noFill/>
                </a:ln>
                <a:solidFill>
                  <a:srgbClr val="1E2023"/>
                </a:solidFill>
                <a:effectLst/>
                <a:uLnTx/>
                <a:uFillTx/>
                <a:latin typeface="Calibri"/>
                <a:ea typeface="+mn-ea"/>
                <a:cs typeface="Calibri"/>
              </a:rPr>
              <a:t> is information</a:t>
            </a:r>
            <a:r>
              <a:rPr kumimoji="0" lang="en-US" sz="2400" b="0" i="0" u="none" strike="noStrike" kern="1200" cap="none" spc="0" normalizeH="0" noProof="0" dirty="0">
                <a:ln>
                  <a:noFill/>
                </a:ln>
                <a:solidFill>
                  <a:srgbClr val="1E2023"/>
                </a:solidFill>
                <a:effectLst/>
                <a:uLnTx/>
                <a:uFillTx/>
                <a:latin typeface="Calibri"/>
                <a:ea typeface="+mn-ea"/>
                <a:cs typeface="Calibri"/>
              </a:rPr>
              <a:t> about </a:t>
            </a:r>
            <a:r>
              <a:rPr kumimoji="0" lang="en-US" sz="2400" b="0" i="0" u="none" strike="noStrike" kern="1200" cap="none" spc="0" normalizeH="0" baseline="0" noProof="0" dirty="0">
                <a:ln>
                  <a:noFill/>
                </a:ln>
                <a:solidFill>
                  <a:srgbClr val="1E2023"/>
                </a:solidFill>
                <a:effectLst/>
                <a:uLnTx/>
                <a:uFillTx/>
                <a:latin typeface="Calibri"/>
                <a:ea typeface="+mn-ea"/>
                <a:cs typeface="Calibri"/>
              </a:rPr>
              <a:t>an </a:t>
            </a:r>
            <a:r>
              <a:rPr lang="en-US" sz="2400" b="0" dirty="0">
                <a:solidFill>
                  <a:srgbClr val="1E2023"/>
                </a:solidFill>
                <a:latin typeface="Calibri"/>
                <a:ea typeface="+mn-ea"/>
                <a:cs typeface="Calibri"/>
              </a:rPr>
              <a:t>i</a:t>
            </a:r>
            <a:r>
              <a:rPr kumimoji="0" lang="en-US" sz="2400" b="0" i="0" u="none" strike="noStrike" kern="1200" cap="none" spc="0" normalizeH="0" baseline="0" noProof="0" dirty="0">
                <a:ln>
                  <a:noFill/>
                </a:ln>
                <a:solidFill>
                  <a:srgbClr val="1E2023"/>
                </a:solidFill>
                <a:effectLst/>
                <a:uLnTx/>
                <a:uFillTx/>
                <a:latin typeface="Calibri"/>
                <a:ea typeface="+mn-ea"/>
                <a:cs typeface="Calibri"/>
              </a:rPr>
              <a:t>ndividual’s</a:t>
            </a:r>
            <a:r>
              <a:rPr lang="en-US" sz="2400" b="0" dirty="0">
                <a:solidFill>
                  <a:srgbClr val="1E2023"/>
                </a:solidFill>
                <a:latin typeface="Calibri"/>
                <a:ea typeface="+mn-ea"/>
                <a:cs typeface="Calibri"/>
              </a:rPr>
              <a:t> </a:t>
            </a:r>
            <a:r>
              <a:rPr lang="en-US" sz="2400" b="0" noProof="0" dirty="0">
                <a:solidFill>
                  <a:srgbClr val="000000"/>
                </a:solidFill>
                <a:ea typeface="+mn-ea"/>
              </a:rPr>
              <a:t>p</a:t>
            </a:r>
            <a:r>
              <a:rPr lang="en-US" sz="2400" b="0" dirty="0">
                <a:solidFill>
                  <a:srgbClr val="000000"/>
                </a:solidFill>
              </a:rPr>
              <a:t>ast, present, or future physical or mental condition, treatment or payment for health care </a:t>
            </a:r>
          </a:p>
          <a:p>
            <a:pPr marL="298450" marR="335915" lvl="0" indent="-285750">
              <a:lnSpc>
                <a:spcPct val="100899"/>
              </a:lnSpc>
              <a:spcAft>
                <a:spcPts val="0"/>
              </a:spcAft>
              <a:buFont typeface="Arial" panose="020B0604020202020204" pitchFamily="34" charset="0"/>
              <a:buChar char="•"/>
              <a:defRPr/>
            </a:pPr>
            <a:r>
              <a:rPr kumimoji="0" lang="en-US" sz="2400" b="0" i="0" u="none" strike="noStrike" kern="1200" cap="none" spc="0" normalizeH="0" baseline="0" noProof="0" dirty="0">
                <a:ln>
                  <a:noFill/>
                </a:ln>
                <a:solidFill>
                  <a:schemeClr val="tx2"/>
                </a:solidFill>
                <a:effectLst/>
                <a:uLnTx/>
                <a:uFillTx/>
                <a:latin typeface="Calibri"/>
                <a:ea typeface="+mn-ea"/>
                <a:cs typeface="Calibri"/>
              </a:rPr>
              <a:t>Name</a:t>
            </a:r>
          </a:p>
          <a:p>
            <a:pPr marL="355600" marR="335915" lvl="0" indent="-342900" algn="l" defTabSz="914400" rtl="0" eaLnBrk="1" fontAlgn="auto" latinLnBrk="0" hangingPunct="1">
              <a:lnSpc>
                <a:spcPct val="100899"/>
              </a:lnSpc>
              <a:spcBef>
                <a:spcPts val="0"/>
              </a:spcBef>
              <a:spcAft>
                <a:spcPts val="0"/>
              </a:spcAft>
              <a:buClrTx/>
              <a:buSzTx/>
              <a:buFont typeface="Arial" panose="020B0604020202020204" pitchFamily="34" charset="0"/>
              <a:buChar char="•"/>
              <a:tabLst/>
              <a:defRPr/>
            </a:pPr>
            <a:r>
              <a:rPr lang="en-US" sz="2400" b="0" dirty="0">
                <a:solidFill>
                  <a:schemeClr val="tx2"/>
                </a:solidFill>
                <a:latin typeface="Calibri"/>
                <a:ea typeface="+mn-ea"/>
                <a:cs typeface="Calibri"/>
              </a:rPr>
              <a:t>D</a:t>
            </a:r>
            <a:r>
              <a:rPr kumimoji="0" lang="en-US" sz="2400" b="0" i="0" u="none" strike="noStrike" kern="1200" cap="none" spc="0" normalizeH="0" baseline="0" noProof="0" dirty="0">
                <a:ln>
                  <a:noFill/>
                </a:ln>
                <a:solidFill>
                  <a:schemeClr val="tx2"/>
                </a:solidFill>
                <a:effectLst/>
                <a:uLnTx/>
                <a:uFillTx/>
                <a:latin typeface="Calibri"/>
                <a:ea typeface="+mn-ea"/>
                <a:cs typeface="Calibri"/>
              </a:rPr>
              <a:t>emographic information  </a:t>
            </a:r>
          </a:p>
          <a:p>
            <a:pPr marL="355600" marR="335915" lvl="0" indent="-342900" algn="l" defTabSz="914400" rtl="0" eaLnBrk="1" fontAlgn="auto" latinLnBrk="0" hangingPunct="1">
              <a:lnSpc>
                <a:spcPct val="100899"/>
              </a:lnSpc>
              <a:spcBef>
                <a:spcPts val="0"/>
              </a:spcBef>
              <a:spcAft>
                <a:spcPts val="0"/>
              </a:spcAft>
              <a:buClrTx/>
              <a:buSzTx/>
              <a:buFont typeface="Arial" panose="020B0604020202020204" pitchFamily="34" charset="0"/>
              <a:buChar char="•"/>
              <a:tabLst/>
              <a:defRPr/>
            </a:pPr>
            <a:r>
              <a:rPr lang="en-US" sz="2400" b="0" dirty="0">
                <a:solidFill>
                  <a:schemeClr val="tx2"/>
                </a:solidFill>
                <a:latin typeface="Calibri"/>
                <a:ea typeface="+mn-ea"/>
                <a:cs typeface="Calibri"/>
              </a:rPr>
              <a:t>Diagnosis information, CPT codes</a:t>
            </a:r>
            <a:endParaRPr kumimoji="0" lang="en-US" sz="2400" b="0" i="0" u="none" strike="noStrike" kern="1200" cap="none" spc="0" normalizeH="0" baseline="0" noProof="0" dirty="0">
              <a:ln>
                <a:noFill/>
              </a:ln>
              <a:solidFill>
                <a:schemeClr val="tx2"/>
              </a:solidFill>
              <a:effectLst/>
              <a:uLnTx/>
              <a:uFillTx/>
              <a:latin typeface="Calibri"/>
              <a:ea typeface="+mn-ea"/>
              <a:cs typeface="Calibri"/>
            </a:endParaRPr>
          </a:p>
          <a:p>
            <a:pPr marL="355600" marR="335915" lvl="0" indent="-342900" algn="l" defTabSz="914400" rtl="0" eaLnBrk="1" fontAlgn="auto" latinLnBrk="0" hangingPunct="1">
              <a:lnSpc>
                <a:spcPct val="100899"/>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2"/>
                </a:solidFill>
                <a:effectLst/>
                <a:uLnTx/>
                <a:uFillTx/>
                <a:latin typeface="Calibri"/>
                <a:ea typeface="+mn-ea"/>
                <a:cs typeface="Calibri"/>
              </a:rPr>
              <a:t>Medical Record Number</a:t>
            </a:r>
          </a:p>
          <a:p>
            <a:pPr marL="355600" marR="335915" lvl="0" indent="-342900" algn="l" defTabSz="914400" rtl="0" eaLnBrk="1" fontAlgn="auto" latinLnBrk="0" hangingPunct="1">
              <a:lnSpc>
                <a:spcPct val="100899"/>
              </a:lnSpc>
              <a:spcBef>
                <a:spcPts val="0"/>
              </a:spcBef>
              <a:spcAft>
                <a:spcPts val="0"/>
              </a:spcAft>
              <a:buClrTx/>
              <a:buSzTx/>
              <a:buFont typeface="Arial" panose="020B0604020202020204" pitchFamily="34" charset="0"/>
              <a:buChar char="•"/>
              <a:tabLst/>
              <a:defRPr/>
            </a:pPr>
            <a:r>
              <a:rPr lang="en-US" sz="2400" b="0" dirty="0">
                <a:solidFill>
                  <a:schemeClr val="tx2"/>
                </a:solidFill>
                <a:latin typeface="Calibri"/>
                <a:ea typeface="+mn-ea"/>
                <a:cs typeface="Calibri"/>
              </a:rPr>
              <a:t>I</a:t>
            </a:r>
            <a:r>
              <a:rPr kumimoji="0" lang="en-US" sz="2400" b="0" i="0" u="none" strike="noStrike" kern="1200" cap="none" spc="0" normalizeH="0" baseline="0" noProof="0" dirty="0">
                <a:ln>
                  <a:noFill/>
                </a:ln>
                <a:solidFill>
                  <a:schemeClr val="tx2"/>
                </a:solidFill>
                <a:effectLst/>
                <a:uLnTx/>
                <a:uFillTx/>
                <a:latin typeface="Calibri"/>
                <a:ea typeface="+mn-ea"/>
                <a:cs typeface="Calibri"/>
              </a:rPr>
              <a:t>nsurance information</a:t>
            </a:r>
          </a:p>
          <a:p>
            <a:pPr marL="12700" marR="335915" lvl="0" algn="l" defTabSz="914400" rtl="0" eaLnBrk="1" fontAlgn="auto" latinLnBrk="0" hangingPunct="1">
              <a:lnSpc>
                <a:spcPct val="100899"/>
              </a:lnSpc>
              <a:spcBef>
                <a:spcPts val="0"/>
              </a:spcBef>
              <a:spcAft>
                <a:spcPts val="0"/>
              </a:spcAft>
              <a:buClrTx/>
              <a:buSzTx/>
              <a:tabLst/>
              <a:defRPr/>
            </a:pPr>
            <a:endParaRPr kumimoji="0" lang="en-US" sz="1600" b="0" i="0" u="none" strike="noStrike" kern="1200" cap="none" spc="0" normalizeH="0" baseline="0" noProof="0" dirty="0">
              <a:ln>
                <a:noFill/>
              </a:ln>
              <a:solidFill>
                <a:schemeClr val="tx2"/>
              </a:solidFill>
              <a:effectLst/>
              <a:uLnTx/>
              <a:uFillTx/>
              <a:latin typeface="Calibri"/>
              <a:ea typeface="+mn-ea"/>
              <a:cs typeface="Calibri"/>
            </a:endParaRPr>
          </a:p>
          <a:p>
            <a:endParaRPr lang="en-US" dirty="0"/>
          </a:p>
        </p:txBody>
      </p:sp>
      <p:sp>
        <p:nvSpPr>
          <p:cNvPr id="7" name="TextBox 6">
            <a:extLst>
              <a:ext uri="{FF2B5EF4-FFF2-40B4-BE49-F238E27FC236}">
                <a16:creationId xmlns:a16="http://schemas.microsoft.com/office/drawing/2014/main" id="{65BB45BE-2131-4EC1-9B17-DE82EE460207}"/>
              </a:ext>
            </a:extLst>
          </p:cNvPr>
          <p:cNvSpPr txBox="1"/>
          <p:nvPr/>
        </p:nvSpPr>
        <p:spPr>
          <a:xfrm>
            <a:off x="1890153" y="5828003"/>
            <a:ext cx="5239406"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n-US" sz="2400" b="0" i="0" u="none" strike="noStrike" kern="1200" cap="none" spc="80" normalizeH="0" baseline="0" noProof="0" dirty="0">
                <a:ln>
                  <a:noFill/>
                </a:ln>
                <a:gradFill>
                  <a:gsLst>
                    <a:gs pos="0">
                      <a:srgbClr val="FFFFFF"/>
                    </a:gs>
                    <a:gs pos="23000">
                      <a:srgbClr val="FFFFFF"/>
                    </a:gs>
                    <a:gs pos="69000">
                      <a:srgbClr val="FFFFFF"/>
                    </a:gs>
                    <a:gs pos="97000">
                      <a:srgbClr val="FFFFFF"/>
                    </a:gs>
                  </a:gsLst>
                  <a:path path="circle">
                    <a:fillToRect l="50000" t="50000" r="50000" b="50000"/>
                  </a:path>
                </a:gradFill>
                <a:effectLst/>
                <a:uLnTx/>
                <a:uFillTx/>
                <a:latin typeface="Tahoma"/>
                <a:ea typeface="Tahoma"/>
                <a:cs typeface="Tahoma"/>
              </a:rPr>
              <a:t>March 2021</a:t>
            </a:r>
            <a:endParaRPr kumimoji="0" lang="en-US" sz="2400" b="0" i="0" u="none" strike="noStrike" kern="1200" cap="none" spc="80" normalizeH="0" baseline="0" noProof="0" dirty="0">
              <a:ln>
                <a:noFill/>
              </a:ln>
              <a:gradFill>
                <a:gsLst>
                  <a:gs pos="0">
                    <a:srgbClr val="FFFFFF"/>
                  </a:gs>
                  <a:gs pos="23000">
                    <a:srgbClr val="FFFFFF"/>
                  </a:gs>
                  <a:gs pos="69000">
                    <a:srgbClr val="FFFFFF"/>
                  </a:gs>
                  <a:gs pos="97000">
                    <a:srgbClr val="FFFFFF"/>
                  </a:gs>
                </a:gsLst>
                <a:path path="circle">
                  <a:fillToRect l="50000" t="50000" r="50000" b="50000"/>
                </a:path>
              </a:gradFill>
              <a:effectLst/>
              <a:uLnTx/>
              <a:uFillTx/>
              <a:latin typeface="Tahoma" charset="0"/>
              <a:ea typeface="Tahoma" charset="0"/>
              <a:cs typeface="Tahoma" charset="0"/>
            </a:endParaRPr>
          </a:p>
        </p:txBody>
      </p:sp>
    </p:spTree>
    <p:extLst>
      <p:ext uri="{BB962C8B-B14F-4D97-AF65-F5344CB8AC3E}">
        <p14:creationId xmlns:p14="http://schemas.microsoft.com/office/powerpoint/2010/main" val="935761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par>
                          <p:cTn id="7" fill="hold">
                            <p:stCondLst>
                              <p:cond delay="500"/>
                            </p:stCondLst>
                            <p:childTnLst>
                              <p:par>
                                <p:cTn id="8" presetID="6" presetClass="entr" presetSubtype="32" fill="hold" grpId="0" nodeType="afterEffect">
                                  <p:stCondLst>
                                    <p:cond delay="50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out)">
                                      <p:cBhvr>
                                        <p:cTn id="10" dur="1000"/>
                                        <p:tgtEl>
                                          <p:spTgt spid="2">
                                            <p:txEl>
                                              <p:pRg st="1" end="1"/>
                                            </p:txEl>
                                          </p:spTgt>
                                        </p:tgtEl>
                                      </p:cBhvr>
                                    </p:animEffect>
                                  </p:childTnLst>
                                </p:cTn>
                              </p:par>
                            </p:childTnLst>
                          </p:cTn>
                        </p:par>
                        <p:par>
                          <p:cTn id="11" fill="hold">
                            <p:stCondLst>
                              <p:cond delay="2000"/>
                            </p:stCondLst>
                            <p:childTnLst>
                              <p:par>
                                <p:cTn id="12" presetID="6" presetClass="entr" presetSubtype="32" fill="hold" grpId="0" nodeType="after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circle(out)">
                                      <p:cBhvr>
                                        <p:cTn id="14" dur="1000"/>
                                        <p:tgtEl>
                                          <p:spTgt spid="2">
                                            <p:txEl>
                                              <p:pRg st="2" end="2"/>
                                            </p:txEl>
                                          </p:spTgt>
                                        </p:tgtEl>
                                      </p:cBhvr>
                                    </p:animEffect>
                                  </p:childTnLst>
                                </p:cTn>
                              </p:par>
                            </p:childTnLst>
                          </p:cTn>
                        </p:par>
                        <p:par>
                          <p:cTn id="15" fill="hold">
                            <p:stCondLst>
                              <p:cond delay="3000"/>
                            </p:stCondLst>
                            <p:childTnLst>
                              <p:par>
                                <p:cTn id="16" presetID="6" presetClass="entr" presetSubtype="32" fill="hold" grpId="0" nodeType="after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circle(out)">
                                      <p:cBhvr>
                                        <p:cTn id="18" dur="1000"/>
                                        <p:tgtEl>
                                          <p:spTgt spid="2">
                                            <p:txEl>
                                              <p:pRg st="3" end="3"/>
                                            </p:txEl>
                                          </p:spTgt>
                                        </p:tgtEl>
                                      </p:cBhvr>
                                    </p:animEffect>
                                  </p:childTnLst>
                                </p:cTn>
                              </p:par>
                            </p:childTnLst>
                          </p:cTn>
                        </p:par>
                        <p:par>
                          <p:cTn id="19" fill="hold">
                            <p:stCondLst>
                              <p:cond delay="4000"/>
                            </p:stCondLst>
                            <p:childTnLst>
                              <p:par>
                                <p:cTn id="20" presetID="6" presetClass="entr" presetSubtype="32" fill="hold" grpId="0" nodeType="after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circle(out)">
                                      <p:cBhvr>
                                        <p:cTn id="22" dur="1000"/>
                                        <p:tgtEl>
                                          <p:spTgt spid="2">
                                            <p:txEl>
                                              <p:pRg st="4" end="4"/>
                                            </p:txEl>
                                          </p:spTgt>
                                        </p:tgtEl>
                                      </p:cBhvr>
                                    </p:animEffect>
                                  </p:childTnLst>
                                </p:cTn>
                              </p:par>
                            </p:childTnLst>
                          </p:cTn>
                        </p:par>
                        <p:par>
                          <p:cTn id="23" fill="hold">
                            <p:stCondLst>
                              <p:cond delay="5000"/>
                            </p:stCondLst>
                            <p:childTnLst>
                              <p:par>
                                <p:cTn id="24" presetID="6" presetClass="entr" presetSubtype="32" fill="hold" grpId="0" nodeType="after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circle(out)">
                                      <p:cBhvr>
                                        <p:cTn id="26" dur="1000"/>
                                        <p:tgtEl>
                                          <p:spTgt spid="2">
                                            <p:txEl>
                                              <p:pRg st="5" end="5"/>
                                            </p:txEl>
                                          </p:spTgt>
                                        </p:tgtEl>
                                      </p:cBhvr>
                                    </p:animEffect>
                                  </p:childTnLst>
                                </p:cTn>
                              </p:par>
                            </p:childTnLst>
                          </p:cTn>
                        </p:par>
                        <p:par>
                          <p:cTn id="27" fill="hold">
                            <p:stCondLst>
                              <p:cond delay="6000"/>
                            </p:stCondLst>
                            <p:childTnLst>
                              <p:par>
                                <p:cTn id="28" presetID="1" presetClass="entr" presetSubtype="0" fill="hold" grpId="0" nodeType="afterEffect">
                                  <p:stCondLst>
                                    <p:cond delay="0"/>
                                  </p:stCondLst>
                                  <p:childTnLst>
                                    <p:set>
                                      <p:cBhvr>
                                        <p:cTn id="29" dur="1" fill="hold">
                                          <p:stCondLst>
                                            <p:cond delay="0"/>
                                          </p:stCondLst>
                                        </p:cTn>
                                        <p:tgtEl>
                                          <p:spTgt spid="8">
                                            <p:txEl>
                                              <p:pRg st="0" end="0"/>
                                            </p:txEl>
                                          </p:spTgt>
                                        </p:tgtEl>
                                        <p:attrNameLst>
                                          <p:attrName>style.visibility</p:attrName>
                                        </p:attrNameLst>
                                      </p:cBhvr>
                                      <p:to>
                                        <p:strVal val="visible"/>
                                      </p:to>
                                    </p:set>
                                  </p:childTnLst>
                                </p:cTn>
                              </p:par>
                            </p:childTnLst>
                          </p:cTn>
                        </p:par>
                        <p:par>
                          <p:cTn id="30" fill="hold">
                            <p:stCondLst>
                              <p:cond delay="6000"/>
                            </p:stCondLst>
                            <p:childTnLst>
                              <p:par>
                                <p:cTn id="31" presetID="6" presetClass="entr" presetSubtype="32" fill="hold" grpId="0" nodeType="afterEffect">
                                  <p:stCondLst>
                                    <p:cond delay="500"/>
                                  </p:stCondLst>
                                  <p:childTnLst>
                                    <p:set>
                                      <p:cBhvr>
                                        <p:cTn id="32" dur="1" fill="hold">
                                          <p:stCondLst>
                                            <p:cond delay="0"/>
                                          </p:stCondLst>
                                        </p:cTn>
                                        <p:tgtEl>
                                          <p:spTgt spid="8">
                                            <p:txEl>
                                              <p:pRg st="1" end="1"/>
                                            </p:txEl>
                                          </p:spTgt>
                                        </p:tgtEl>
                                        <p:attrNameLst>
                                          <p:attrName>style.visibility</p:attrName>
                                        </p:attrNameLst>
                                      </p:cBhvr>
                                      <p:to>
                                        <p:strVal val="visible"/>
                                      </p:to>
                                    </p:set>
                                    <p:animEffect transition="in" filter="circle(out)">
                                      <p:cBhvr>
                                        <p:cTn id="33" dur="1000"/>
                                        <p:tgtEl>
                                          <p:spTgt spid="8">
                                            <p:txEl>
                                              <p:pRg st="1" end="1"/>
                                            </p:txEl>
                                          </p:spTgt>
                                        </p:tgtEl>
                                      </p:cBhvr>
                                    </p:animEffect>
                                  </p:childTnLst>
                                </p:cTn>
                              </p:par>
                            </p:childTnLst>
                          </p:cTn>
                        </p:par>
                        <p:par>
                          <p:cTn id="34" fill="hold">
                            <p:stCondLst>
                              <p:cond delay="7500"/>
                            </p:stCondLst>
                            <p:childTnLst>
                              <p:par>
                                <p:cTn id="35" presetID="6" presetClass="entr" presetSubtype="32" fill="hold" grpId="0" nodeType="afterEffect">
                                  <p:stCondLst>
                                    <p:cond delay="0"/>
                                  </p:stCondLst>
                                  <p:childTnLst>
                                    <p:set>
                                      <p:cBhvr>
                                        <p:cTn id="36" dur="1" fill="hold">
                                          <p:stCondLst>
                                            <p:cond delay="0"/>
                                          </p:stCondLst>
                                        </p:cTn>
                                        <p:tgtEl>
                                          <p:spTgt spid="8">
                                            <p:txEl>
                                              <p:pRg st="2" end="2"/>
                                            </p:txEl>
                                          </p:spTgt>
                                        </p:tgtEl>
                                        <p:attrNameLst>
                                          <p:attrName>style.visibility</p:attrName>
                                        </p:attrNameLst>
                                      </p:cBhvr>
                                      <p:to>
                                        <p:strVal val="visible"/>
                                      </p:to>
                                    </p:set>
                                    <p:animEffect transition="in" filter="circle(out)">
                                      <p:cBhvr>
                                        <p:cTn id="37" dur="1000"/>
                                        <p:tgtEl>
                                          <p:spTgt spid="8">
                                            <p:txEl>
                                              <p:pRg st="2" end="2"/>
                                            </p:txEl>
                                          </p:spTgt>
                                        </p:tgtEl>
                                      </p:cBhvr>
                                    </p:animEffect>
                                  </p:childTnLst>
                                </p:cTn>
                              </p:par>
                            </p:childTnLst>
                          </p:cTn>
                        </p:par>
                        <p:par>
                          <p:cTn id="38" fill="hold">
                            <p:stCondLst>
                              <p:cond delay="8500"/>
                            </p:stCondLst>
                            <p:childTnLst>
                              <p:par>
                                <p:cTn id="39" presetID="6" presetClass="entr" presetSubtype="32" fill="hold" grpId="0" nodeType="afterEffect">
                                  <p:stCondLst>
                                    <p:cond delay="0"/>
                                  </p:stCondLst>
                                  <p:childTnLst>
                                    <p:set>
                                      <p:cBhvr>
                                        <p:cTn id="40" dur="1" fill="hold">
                                          <p:stCondLst>
                                            <p:cond delay="0"/>
                                          </p:stCondLst>
                                        </p:cTn>
                                        <p:tgtEl>
                                          <p:spTgt spid="8">
                                            <p:txEl>
                                              <p:pRg st="3" end="3"/>
                                            </p:txEl>
                                          </p:spTgt>
                                        </p:tgtEl>
                                        <p:attrNameLst>
                                          <p:attrName>style.visibility</p:attrName>
                                        </p:attrNameLst>
                                      </p:cBhvr>
                                      <p:to>
                                        <p:strVal val="visible"/>
                                      </p:to>
                                    </p:set>
                                    <p:animEffect transition="in" filter="circle(out)">
                                      <p:cBhvr>
                                        <p:cTn id="41" dur="1000"/>
                                        <p:tgtEl>
                                          <p:spTgt spid="8">
                                            <p:txEl>
                                              <p:pRg st="3" end="3"/>
                                            </p:txEl>
                                          </p:spTgt>
                                        </p:tgtEl>
                                      </p:cBhvr>
                                    </p:animEffect>
                                  </p:childTnLst>
                                </p:cTn>
                              </p:par>
                            </p:childTnLst>
                          </p:cTn>
                        </p:par>
                        <p:par>
                          <p:cTn id="42" fill="hold">
                            <p:stCondLst>
                              <p:cond delay="9500"/>
                            </p:stCondLst>
                            <p:childTnLst>
                              <p:par>
                                <p:cTn id="43" presetID="6" presetClass="entr" presetSubtype="32" fill="hold" grpId="0" nodeType="afterEffect">
                                  <p:stCondLst>
                                    <p:cond delay="0"/>
                                  </p:stCondLst>
                                  <p:childTnLst>
                                    <p:set>
                                      <p:cBhvr>
                                        <p:cTn id="44" dur="1" fill="hold">
                                          <p:stCondLst>
                                            <p:cond delay="0"/>
                                          </p:stCondLst>
                                        </p:cTn>
                                        <p:tgtEl>
                                          <p:spTgt spid="8">
                                            <p:txEl>
                                              <p:pRg st="4" end="4"/>
                                            </p:txEl>
                                          </p:spTgt>
                                        </p:tgtEl>
                                        <p:attrNameLst>
                                          <p:attrName>style.visibility</p:attrName>
                                        </p:attrNameLst>
                                      </p:cBhvr>
                                      <p:to>
                                        <p:strVal val="visible"/>
                                      </p:to>
                                    </p:set>
                                    <p:animEffect transition="in" filter="circle(out)">
                                      <p:cBhvr>
                                        <p:cTn id="45" dur="1000"/>
                                        <p:tgtEl>
                                          <p:spTgt spid="8">
                                            <p:txEl>
                                              <p:pRg st="4" end="4"/>
                                            </p:txEl>
                                          </p:spTgt>
                                        </p:tgtEl>
                                      </p:cBhvr>
                                    </p:animEffect>
                                  </p:childTnLst>
                                </p:cTn>
                              </p:par>
                            </p:childTnLst>
                          </p:cTn>
                        </p:par>
                        <p:par>
                          <p:cTn id="46" fill="hold">
                            <p:stCondLst>
                              <p:cond delay="10500"/>
                            </p:stCondLst>
                            <p:childTnLst>
                              <p:par>
                                <p:cTn id="47" presetID="6" presetClass="entr" presetSubtype="32" fill="hold" grpId="0" nodeType="afterEffect">
                                  <p:stCondLst>
                                    <p:cond delay="0"/>
                                  </p:stCondLst>
                                  <p:childTnLst>
                                    <p:set>
                                      <p:cBhvr>
                                        <p:cTn id="48" dur="1" fill="hold">
                                          <p:stCondLst>
                                            <p:cond delay="0"/>
                                          </p:stCondLst>
                                        </p:cTn>
                                        <p:tgtEl>
                                          <p:spTgt spid="8">
                                            <p:txEl>
                                              <p:pRg st="5" end="5"/>
                                            </p:txEl>
                                          </p:spTgt>
                                        </p:tgtEl>
                                        <p:attrNameLst>
                                          <p:attrName>style.visibility</p:attrName>
                                        </p:attrNameLst>
                                      </p:cBhvr>
                                      <p:to>
                                        <p:strVal val="visible"/>
                                      </p:to>
                                    </p:set>
                                    <p:animEffect transition="in" filter="circle(out)">
                                      <p:cBhvr>
                                        <p:cTn id="49" dur="10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ouble Wave 12">
            <a:extLst>
              <a:ext uri="{FF2B5EF4-FFF2-40B4-BE49-F238E27FC236}">
                <a16:creationId xmlns:a16="http://schemas.microsoft.com/office/drawing/2014/main" id="{85E95AE6-C54E-4DFC-BA65-4714E0638F84}"/>
              </a:ext>
            </a:extLst>
          </p:cNvPr>
          <p:cNvSpPr/>
          <p:nvPr/>
        </p:nvSpPr>
        <p:spPr>
          <a:xfrm>
            <a:off x="741680" y="5750560"/>
            <a:ext cx="7904480" cy="883920"/>
          </a:xfrm>
          <a:prstGeom prst="doubleWave">
            <a:avLst/>
          </a:prstGeom>
          <a:solidFill>
            <a:srgbClr val="F8F8F8"/>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lowchart: Process 6">
            <a:extLst>
              <a:ext uri="{FF2B5EF4-FFF2-40B4-BE49-F238E27FC236}">
                <a16:creationId xmlns:a16="http://schemas.microsoft.com/office/drawing/2014/main" id="{D5CED607-6253-4DF2-B184-D22222CD7C76}"/>
              </a:ext>
            </a:extLst>
          </p:cNvPr>
          <p:cNvSpPr/>
          <p:nvPr/>
        </p:nvSpPr>
        <p:spPr>
          <a:xfrm>
            <a:off x="382715" y="1647001"/>
            <a:ext cx="3193606" cy="2566227"/>
          </a:xfrm>
          <a:prstGeom prst="flowChartProcess">
            <a:avLst/>
          </a:prstGeom>
          <a:solidFill>
            <a:schemeClr val="tx1">
              <a:lumMod val="20000"/>
              <a:lumOff val="80000"/>
            </a:schemeClr>
          </a:solidFill>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dirty="0">
              <a:solidFill>
                <a:srgbClr val="002060"/>
              </a:solidFill>
            </a:endParaRPr>
          </a:p>
          <a:p>
            <a:pPr algn="ctr"/>
            <a:r>
              <a:rPr lang="en-US" b="1" dirty="0">
                <a:solidFill>
                  <a:srgbClr val="002060"/>
                </a:solidFill>
              </a:rPr>
              <a:t>  </a:t>
            </a:r>
          </a:p>
        </p:txBody>
      </p:sp>
      <p:pic>
        <p:nvPicPr>
          <p:cNvPr id="9" name="Picture 3">
            <a:extLst>
              <a:ext uri="{FF2B5EF4-FFF2-40B4-BE49-F238E27FC236}">
                <a16:creationId xmlns:a16="http://schemas.microsoft.com/office/drawing/2014/main" id="{1AFEB256-B921-4142-BFD4-2D4CACC729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714" y="417443"/>
            <a:ext cx="2221337" cy="487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AC8644ED-CF82-4D84-8C28-BEB9ACBF8E9E}"/>
              </a:ext>
            </a:extLst>
          </p:cNvPr>
          <p:cNvSpPr/>
          <p:nvPr/>
        </p:nvSpPr>
        <p:spPr>
          <a:xfrm>
            <a:off x="634159" y="1806729"/>
            <a:ext cx="2690718" cy="2246769"/>
          </a:xfrm>
          <a:prstGeom prst="rect">
            <a:avLst/>
          </a:prstGeom>
        </p:spPr>
        <p:txBody>
          <a:bodyPr wrap="square">
            <a:spAutoFit/>
          </a:bodyPr>
          <a:lstStyle/>
          <a:p>
            <a:pPr algn="ctr"/>
            <a:r>
              <a:rPr lang="en-US" sz="2000" b="1" dirty="0">
                <a:solidFill>
                  <a:srgbClr val="002060"/>
                </a:solidFill>
              </a:rPr>
              <a:t>ONLY USE AND SHARE THE MINIMUM AMOUNT OF INFORMATION NECESSARY TO ACCOMPLISH YOUR INTENDED PURPOSE.</a:t>
            </a:r>
            <a:endParaRPr lang="en-US" sz="2000" dirty="0"/>
          </a:p>
        </p:txBody>
      </p:sp>
      <p:sp>
        <p:nvSpPr>
          <p:cNvPr id="12" name="Rectangle 11">
            <a:extLst>
              <a:ext uri="{FF2B5EF4-FFF2-40B4-BE49-F238E27FC236}">
                <a16:creationId xmlns:a16="http://schemas.microsoft.com/office/drawing/2014/main" id="{680816A8-6795-4566-A7EA-ABDDD90FBE96}"/>
              </a:ext>
            </a:extLst>
          </p:cNvPr>
          <p:cNvSpPr/>
          <p:nvPr/>
        </p:nvSpPr>
        <p:spPr>
          <a:xfrm>
            <a:off x="889000" y="6045561"/>
            <a:ext cx="7366000" cy="369332"/>
          </a:xfrm>
          <a:prstGeom prst="rect">
            <a:avLst/>
          </a:prstGeom>
        </p:spPr>
        <p:txBody>
          <a:bodyPr wrap="square">
            <a:spAutoFit/>
          </a:bodyPr>
          <a:lstStyle/>
          <a:p>
            <a:pPr algn="ctr"/>
            <a:r>
              <a:rPr lang="en-US" b="1" dirty="0">
                <a:solidFill>
                  <a:srgbClr val="002060"/>
                </a:solidFill>
              </a:rPr>
              <a:t>REMOVE IDENTIFYING OR SENSITIVE  INFORMATION IF AT ALL POSSIBLE</a:t>
            </a:r>
          </a:p>
        </p:txBody>
      </p:sp>
      <p:pic>
        <p:nvPicPr>
          <p:cNvPr id="1026" name="Picture 2" descr="Knock knock. Who's there? HIPAA. HIPAA who? - HIPAA Challenges - allnurses®">
            <a:extLst>
              <a:ext uri="{FF2B5EF4-FFF2-40B4-BE49-F238E27FC236}">
                <a16:creationId xmlns:a16="http://schemas.microsoft.com/office/drawing/2014/main" id="{1EAEAF1A-089C-49F3-A8F9-BF967A0722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1266" y="619444"/>
            <a:ext cx="3838575" cy="436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939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75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2750"/>
                            </p:stCondLst>
                            <p:childTnLst>
                              <p:par>
                                <p:cTn id="8" presetID="1" presetClass="entr" presetSubtype="0" fill="hold" grpId="0" nodeType="afterEffect">
                                  <p:stCondLst>
                                    <p:cond delay="3000"/>
                                  </p:stCondLst>
                                  <p:childTnLst>
                                    <p:set>
                                      <p:cBhvr>
                                        <p:cTn id="9" dur="1" fill="hold">
                                          <p:stCondLst>
                                            <p:cond delay="0"/>
                                          </p:stCondLst>
                                        </p:cTn>
                                        <p:tgtEl>
                                          <p:spTgt spid="13"/>
                                        </p:tgtEl>
                                        <p:attrNameLst>
                                          <p:attrName>style.visibility</p:attrName>
                                        </p:attrNameLst>
                                      </p:cBhvr>
                                      <p:to>
                                        <p:strVal val="visible"/>
                                      </p:to>
                                    </p:set>
                                  </p:childTnLst>
                                </p:cTn>
                              </p:par>
                              <p:par>
                                <p:cTn id="10" presetID="53" presetClass="entr" presetSubtype="16" fill="hold" grpId="0" nodeType="withEffect">
                                  <p:stCondLst>
                                    <p:cond delay="25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par>
                          <p:cTn id="15" fill="hold">
                            <p:stCondLst>
                              <p:cond delay="5750"/>
                            </p:stCondLst>
                            <p:childTnLst>
                              <p:par>
                                <p:cTn id="16" presetID="1"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7" grpId="0" animBg="1"/>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D3248B48-628C-47A2-99BB-0191C4A408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714" y="417443"/>
            <a:ext cx="2221337" cy="487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262890" y="1138575"/>
            <a:ext cx="7886700" cy="5384145"/>
          </a:xfrm>
        </p:spPr>
        <p:txBody>
          <a:bodyPr>
            <a:normAutofit/>
          </a:bodyPr>
          <a:lstStyle/>
          <a:p>
            <a:pPr marL="27432"/>
            <a:r>
              <a:rPr lang="en-US" sz="2400" b="0" dirty="0">
                <a:solidFill>
                  <a:schemeClr val="accent1">
                    <a:lumMod val="50000"/>
                  </a:schemeClr>
                </a:solidFill>
              </a:rPr>
              <a:t>As a general rule, unauthorized acquisition, use, access or release of sensitive information constitutes a breach under law</a:t>
            </a:r>
          </a:p>
          <a:p>
            <a:pPr marL="27432"/>
            <a:endParaRPr lang="en-US" sz="2400" b="0" dirty="0">
              <a:solidFill>
                <a:schemeClr val="accent1">
                  <a:lumMod val="50000"/>
                </a:schemeClr>
              </a:solidFill>
            </a:endParaRPr>
          </a:p>
          <a:p>
            <a:pPr marL="27432"/>
            <a:r>
              <a:rPr lang="en-US" sz="2400" b="0" dirty="0">
                <a:solidFill>
                  <a:schemeClr val="accent1">
                    <a:lumMod val="50000"/>
                  </a:schemeClr>
                </a:solidFill>
              </a:rPr>
              <a:t>We must notify:</a:t>
            </a:r>
          </a:p>
          <a:p>
            <a:pPr>
              <a:buFont typeface="Arial" panose="020B0604020202020204" pitchFamily="34" charset="0"/>
              <a:buChar char="•"/>
            </a:pPr>
            <a:r>
              <a:rPr lang="en-US" sz="2400" b="0" dirty="0">
                <a:solidFill>
                  <a:schemeClr val="accent1">
                    <a:lumMod val="50000"/>
                  </a:schemeClr>
                </a:solidFill>
              </a:rPr>
              <a:t>The patient/impacted person</a:t>
            </a:r>
          </a:p>
          <a:p>
            <a:pPr>
              <a:buFont typeface="Arial" panose="020B0604020202020204" pitchFamily="34" charset="0"/>
              <a:buChar char="•"/>
            </a:pPr>
            <a:r>
              <a:rPr lang="en-US" sz="2400" b="0" dirty="0">
                <a:solidFill>
                  <a:schemeClr val="accent1">
                    <a:lumMod val="50000"/>
                  </a:schemeClr>
                </a:solidFill>
              </a:rPr>
              <a:t>Federal and state government</a:t>
            </a:r>
          </a:p>
          <a:p>
            <a:pPr>
              <a:buFont typeface="Arial" panose="020B0604020202020204" pitchFamily="34" charset="0"/>
              <a:buChar char="•"/>
            </a:pPr>
            <a:r>
              <a:rPr lang="en-US" sz="2400" b="0" dirty="0">
                <a:solidFill>
                  <a:schemeClr val="accent1">
                    <a:lumMod val="50000"/>
                  </a:schemeClr>
                </a:solidFill>
              </a:rPr>
              <a:t>The media (if &gt;500 clients’ data</a:t>
            </a:r>
            <a:r>
              <a:rPr lang="en-US" sz="2400" b="0" dirty="0"/>
              <a:t>)</a:t>
            </a:r>
          </a:p>
        </p:txBody>
      </p:sp>
      <p:sp>
        <p:nvSpPr>
          <p:cNvPr id="9" name="Rectangle 8">
            <a:extLst>
              <a:ext uri="{FF2B5EF4-FFF2-40B4-BE49-F238E27FC236}">
                <a16:creationId xmlns:a16="http://schemas.microsoft.com/office/drawing/2014/main" id="{0917092E-D712-43E6-A3D0-78D0C9548DAB}"/>
              </a:ext>
            </a:extLst>
          </p:cNvPr>
          <p:cNvSpPr/>
          <p:nvPr/>
        </p:nvSpPr>
        <p:spPr>
          <a:xfrm>
            <a:off x="722629" y="5483068"/>
            <a:ext cx="7995920" cy="1077218"/>
          </a:xfrm>
          <a:prstGeom prst="rect">
            <a:avLst/>
          </a:prstGeom>
        </p:spPr>
        <p:txBody>
          <a:bodyPr wrap="square">
            <a:spAutoFit/>
          </a:bodyPr>
          <a:lstStyle/>
          <a:p>
            <a:r>
              <a:rPr lang="en-US" sz="3200" b="1" dirty="0">
                <a:solidFill>
                  <a:schemeClr val="accent1">
                    <a:lumMod val="50000"/>
                  </a:schemeClr>
                </a:solidFill>
              </a:rPr>
              <a:t>A healthcare data breach comes with a hefty price tag—$7.13 million on average in 2020</a:t>
            </a:r>
          </a:p>
        </p:txBody>
      </p:sp>
      <p:pic>
        <p:nvPicPr>
          <p:cNvPr id="1028" name="Picture 4" descr="Nebraska Nepalese Society (NNS) | The 17 biggest data breaches of the 21st  century">
            <a:extLst>
              <a:ext uri="{FF2B5EF4-FFF2-40B4-BE49-F238E27FC236}">
                <a16:creationId xmlns:a16="http://schemas.microsoft.com/office/drawing/2014/main" id="{B7266AB5-3CA3-431F-BA40-D5A6F1AD39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7585" y="2050249"/>
            <a:ext cx="3673786" cy="3464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5939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2B3749B-DA93-4444-8152-43ECEC9C32EB}"/>
              </a:ext>
            </a:extLst>
          </p:cNvPr>
          <p:cNvSpPr>
            <a:spLocks noGrp="1"/>
          </p:cNvSpPr>
          <p:nvPr>
            <p:ph type="ctrTitle"/>
          </p:nvPr>
        </p:nvSpPr>
        <p:spPr>
          <a:xfrm>
            <a:off x="1618977" y="1027230"/>
            <a:ext cx="7255561" cy="2073684"/>
          </a:xfrm>
        </p:spPr>
        <p:txBody>
          <a:bodyPr/>
          <a:lstStyle/>
          <a:p>
            <a:r>
              <a:rPr lang="en-US" dirty="0"/>
              <a:t>What you can do to protect sensitive information</a:t>
            </a:r>
            <a:br>
              <a:rPr lang="en-US" dirty="0"/>
            </a:br>
            <a:endParaRPr lang="en-US" dirty="0"/>
          </a:p>
        </p:txBody>
      </p:sp>
      <p:sp>
        <p:nvSpPr>
          <p:cNvPr id="5" name="Slide Number Placeholder 4">
            <a:extLst>
              <a:ext uri="{FF2B5EF4-FFF2-40B4-BE49-F238E27FC236}">
                <a16:creationId xmlns:a16="http://schemas.microsoft.com/office/drawing/2014/main" id="{B204FED4-919D-4F12-BF5A-A55746600AB8}"/>
              </a:ext>
            </a:extLst>
          </p:cNvPr>
          <p:cNvSpPr>
            <a:spLocks noGrp="1"/>
          </p:cNvSpPr>
          <p:nvPr>
            <p:ph type="sldNum" sz="quarter" idx="4294967295"/>
          </p:nvPr>
        </p:nvSpPr>
        <p:spPr>
          <a:xfrm>
            <a:off x="9010650" y="6137275"/>
            <a:ext cx="133350" cy="512763"/>
          </a:xfrm>
        </p:spPr>
        <p:txBody>
          <a:bodyPr/>
          <a:lstStyle/>
          <a:p>
            <a:fld id="{0AC17CA2-A34B-4B70-B47C-A6F09DAABC3F}" type="slidenum">
              <a:rPr lang="en-US" smtClean="0"/>
              <a:t>8</a:t>
            </a:fld>
            <a:endParaRPr lang="en-US" dirty="0"/>
          </a:p>
        </p:txBody>
      </p:sp>
      <p:pic>
        <p:nvPicPr>
          <p:cNvPr id="8" name="Picture 3">
            <a:extLst>
              <a:ext uri="{FF2B5EF4-FFF2-40B4-BE49-F238E27FC236}">
                <a16:creationId xmlns:a16="http://schemas.microsoft.com/office/drawing/2014/main" id="{DEAA9F3B-9177-4CCF-BF47-9735D14388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714" y="417443"/>
            <a:ext cx="2221337" cy="487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A picture containing text, book&#10;&#10;Description automatically generated">
            <a:extLst>
              <a:ext uri="{FF2B5EF4-FFF2-40B4-BE49-F238E27FC236}">
                <a16:creationId xmlns:a16="http://schemas.microsoft.com/office/drawing/2014/main" id="{33C0F4DD-58F5-474C-91A7-1A61F43B11E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038600" y="3418831"/>
            <a:ext cx="4114800" cy="3000375"/>
          </a:xfrm>
          <a:prstGeom prst="rect">
            <a:avLst/>
          </a:prstGeom>
        </p:spPr>
      </p:pic>
    </p:spTree>
    <p:extLst>
      <p:ext uri="{BB962C8B-B14F-4D97-AF65-F5344CB8AC3E}">
        <p14:creationId xmlns:p14="http://schemas.microsoft.com/office/powerpoint/2010/main" val="807501659"/>
      </p:ext>
    </p:extLst>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croll: Horizontal 16">
            <a:extLst>
              <a:ext uri="{FF2B5EF4-FFF2-40B4-BE49-F238E27FC236}">
                <a16:creationId xmlns:a16="http://schemas.microsoft.com/office/drawing/2014/main" id="{4650689E-FFC0-4323-9F90-25F1017D1FB2}"/>
              </a:ext>
            </a:extLst>
          </p:cNvPr>
          <p:cNvSpPr/>
          <p:nvPr/>
        </p:nvSpPr>
        <p:spPr>
          <a:xfrm>
            <a:off x="5186680" y="3943158"/>
            <a:ext cx="3505200" cy="2670095"/>
          </a:xfrm>
          <a:prstGeom prst="horizontalScroll">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3">
            <a:extLst>
              <a:ext uri="{FF2B5EF4-FFF2-40B4-BE49-F238E27FC236}">
                <a16:creationId xmlns:a16="http://schemas.microsoft.com/office/drawing/2014/main" id="{268122BD-FA9B-40EF-A5C0-9007BED0B9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714" y="417443"/>
            <a:ext cx="2221337" cy="487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7">
            <a:extLst>
              <a:ext uri="{FF2B5EF4-FFF2-40B4-BE49-F238E27FC236}">
                <a16:creationId xmlns:a16="http://schemas.microsoft.com/office/drawing/2014/main" id="{035ADC91-B2E0-46E1-8BC7-27A2C699943A}"/>
              </a:ext>
            </a:extLst>
          </p:cNvPr>
          <p:cNvSpPr>
            <a:spLocks noGrp="1"/>
          </p:cNvSpPr>
          <p:nvPr>
            <p:ph idx="1"/>
          </p:nvPr>
        </p:nvSpPr>
        <p:spPr>
          <a:xfrm>
            <a:off x="382714" y="1363501"/>
            <a:ext cx="8006080" cy="1350929"/>
          </a:xfrm>
        </p:spPr>
        <p:txBody>
          <a:bodyPr>
            <a:normAutofit fontScale="92500" lnSpcReduction="10000"/>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n-US" sz="2000" b="1" i="0" u="none" strike="noStrike" kern="1200" cap="none" spc="0" normalizeH="0" baseline="0" noProof="0" dirty="0">
                <a:ln>
                  <a:noFill/>
                </a:ln>
                <a:solidFill>
                  <a:schemeClr val="accent3">
                    <a:lumMod val="75000"/>
                  </a:schemeClr>
                </a:solidFill>
                <a:effectLst/>
                <a:uLnTx/>
                <a:uFillTx/>
                <a:latin typeface="Calibri"/>
                <a:cs typeface="Calibri"/>
              </a:rPr>
              <a:t>Strong passwords are a first line of defense to keep information safe          from compromise. </a:t>
            </a:r>
          </a:p>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n-US" sz="2000" b="1" i="0" u="none" strike="noStrike" kern="1200" cap="none" spc="0" normalizeH="0" baseline="0" noProof="0" dirty="0">
                <a:ln>
                  <a:noFill/>
                </a:ln>
                <a:solidFill>
                  <a:schemeClr val="accent3">
                    <a:lumMod val="75000"/>
                  </a:schemeClr>
                </a:solidFill>
                <a:effectLst/>
                <a:uLnTx/>
                <a:uFillTx/>
                <a:latin typeface="Calibri"/>
                <a:cs typeface="Calibri"/>
              </a:rPr>
              <a:t>Never share your password or write them down where they can be seen.  You are accountable for any actions taken with your credentials.</a:t>
            </a:r>
          </a:p>
          <a:p>
            <a:endParaRPr lang="en-US" b="0" dirty="0">
              <a:solidFill>
                <a:srgbClr val="000000"/>
              </a:solidFill>
            </a:endParaRPr>
          </a:p>
          <a:p>
            <a:endParaRPr lang="en-US" b="0" dirty="0">
              <a:solidFill>
                <a:srgbClr val="000000"/>
              </a:solidFill>
            </a:endParaRPr>
          </a:p>
        </p:txBody>
      </p:sp>
      <p:sp>
        <p:nvSpPr>
          <p:cNvPr id="4" name="Title 3">
            <a:extLst>
              <a:ext uri="{FF2B5EF4-FFF2-40B4-BE49-F238E27FC236}">
                <a16:creationId xmlns:a16="http://schemas.microsoft.com/office/drawing/2014/main" id="{C3629709-C3D6-48DC-929C-66D2B4DFC8A1}"/>
              </a:ext>
            </a:extLst>
          </p:cNvPr>
          <p:cNvSpPr>
            <a:spLocks noGrp="1"/>
          </p:cNvSpPr>
          <p:nvPr>
            <p:ph type="title"/>
          </p:nvPr>
        </p:nvSpPr>
        <p:spPr>
          <a:xfrm>
            <a:off x="3143097" y="11276"/>
            <a:ext cx="4350031" cy="1060312"/>
          </a:xfrm>
        </p:spPr>
        <p:txBody>
          <a:bodyPr>
            <a:normAutofit/>
          </a:bodyPr>
          <a:lstStyle/>
          <a:p>
            <a:r>
              <a:rPr kumimoji="0" lang="en-US" sz="3200" i="0" u="none" strike="noStrike" kern="1200" cap="none" spc="-20" normalizeH="0" baseline="0" noProof="0" dirty="0">
                <a:ln>
                  <a:noFill/>
                </a:ln>
                <a:solidFill>
                  <a:srgbClr val="002060"/>
                </a:solidFill>
                <a:effectLst/>
                <a:uLnTx/>
                <a:uFillTx/>
                <a:latin typeface="Calibri Light"/>
                <a:ea typeface="+mj-ea"/>
                <a:cs typeface="Calibri Light"/>
              </a:rPr>
              <a:t>Use Strong </a:t>
            </a:r>
            <a:r>
              <a:rPr kumimoji="0" lang="en-US" sz="3200" i="0" u="none" strike="noStrike" kern="1200" cap="none" spc="-20" normalizeH="0" baseline="0" noProof="0" dirty="0">
                <a:ln>
                  <a:noFill/>
                </a:ln>
                <a:solidFill>
                  <a:srgbClr val="002060"/>
                </a:solidFill>
                <a:effectLst/>
                <a:uLnTx/>
                <a:uFillTx/>
                <a:latin typeface="Calibri Light"/>
                <a:cs typeface="Calibri Light"/>
              </a:rPr>
              <a:t>Passwords</a:t>
            </a:r>
            <a:endParaRPr lang="en-US" sz="3000" dirty="0">
              <a:solidFill>
                <a:srgbClr val="002060"/>
              </a:solidFill>
            </a:endParaRPr>
          </a:p>
        </p:txBody>
      </p:sp>
      <p:sp>
        <p:nvSpPr>
          <p:cNvPr id="6" name="Rectangle 5">
            <a:extLst>
              <a:ext uri="{FF2B5EF4-FFF2-40B4-BE49-F238E27FC236}">
                <a16:creationId xmlns:a16="http://schemas.microsoft.com/office/drawing/2014/main" id="{041EED14-C0F2-4798-8FB3-A6BD0DE1E956}"/>
              </a:ext>
            </a:extLst>
          </p:cNvPr>
          <p:cNvSpPr/>
          <p:nvPr/>
        </p:nvSpPr>
        <p:spPr>
          <a:xfrm>
            <a:off x="173323" y="3252889"/>
            <a:ext cx="4894591" cy="3187668"/>
          </a:xfrm>
          <a:prstGeom prst="rect">
            <a:avLst/>
          </a:prstGeom>
        </p:spPr>
        <p:txBody>
          <a:bodyPr wrap="square">
            <a:spAutoFit/>
          </a:bodyPr>
          <a:lstStyle/>
          <a:p>
            <a:r>
              <a:rPr lang="en-US" sz="2400" dirty="0">
                <a:solidFill>
                  <a:srgbClr val="000000"/>
                </a:solidFill>
              </a:rPr>
              <a:t>Prospect Password Requirements include:</a:t>
            </a:r>
          </a:p>
          <a:p>
            <a:pPr marL="184150" marR="360045" indent="-171450">
              <a:lnSpc>
                <a:spcPct val="108100"/>
              </a:lnSpc>
              <a:buFont typeface="Arial"/>
              <a:buChar char="•"/>
              <a:tabLst>
                <a:tab pos="184150" algn="l"/>
              </a:tabLst>
            </a:pPr>
            <a:r>
              <a:rPr lang="en-US" spc="10" dirty="0">
                <a:solidFill>
                  <a:srgbClr val="C0504D">
                    <a:lumMod val="75000"/>
                  </a:srgbClr>
                </a:solidFill>
                <a:cs typeface="Calibri"/>
              </a:rPr>
              <a:t>Be a </a:t>
            </a:r>
            <a:r>
              <a:rPr lang="en-US" spc="15" dirty="0">
                <a:solidFill>
                  <a:srgbClr val="C0504D">
                    <a:lumMod val="75000"/>
                  </a:srgbClr>
                </a:solidFill>
                <a:cs typeface="Calibri"/>
              </a:rPr>
              <a:t>minimum </a:t>
            </a:r>
            <a:r>
              <a:rPr lang="en-US" spc="10" dirty="0">
                <a:solidFill>
                  <a:srgbClr val="C0504D">
                    <a:lumMod val="75000"/>
                  </a:srgbClr>
                </a:solidFill>
                <a:cs typeface="Calibri"/>
              </a:rPr>
              <a:t>length of ten (10) characters </a:t>
            </a:r>
          </a:p>
          <a:p>
            <a:pPr marL="184150" marR="360045" indent="-171450">
              <a:lnSpc>
                <a:spcPct val="108100"/>
              </a:lnSpc>
              <a:buFont typeface="Arial"/>
              <a:buChar char="•"/>
              <a:tabLst>
                <a:tab pos="184150" algn="l"/>
              </a:tabLst>
            </a:pPr>
            <a:endParaRPr lang="en-US" spc="10" dirty="0">
              <a:solidFill>
                <a:srgbClr val="C0504D">
                  <a:lumMod val="75000"/>
                </a:srgbClr>
              </a:solidFill>
              <a:cs typeface="Calibri"/>
            </a:endParaRPr>
          </a:p>
          <a:p>
            <a:pPr marL="184150" marR="360045" indent="-171450">
              <a:lnSpc>
                <a:spcPct val="108100"/>
              </a:lnSpc>
              <a:buFont typeface="Arial"/>
              <a:buChar char="•"/>
              <a:tabLst>
                <a:tab pos="184150" algn="l"/>
              </a:tabLst>
            </a:pPr>
            <a:r>
              <a:rPr lang="en-US" spc="10" dirty="0">
                <a:solidFill>
                  <a:srgbClr val="C0504D">
                    <a:lumMod val="75000"/>
                  </a:srgbClr>
                </a:solidFill>
                <a:cs typeface="Calibri"/>
              </a:rPr>
              <a:t>Contain a combination of upper and lower-case letters, numbers and special characters</a:t>
            </a:r>
          </a:p>
          <a:p>
            <a:pPr marL="184150" marR="360045" indent="-171450">
              <a:lnSpc>
                <a:spcPct val="108100"/>
              </a:lnSpc>
              <a:buFont typeface="Arial"/>
              <a:buChar char="•"/>
              <a:tabLst>
                <a:tab pos="184150" algn="l"/>
              </a:tabLst>
            </a:pPr>
            <a:endParaRPr lang="en-US" spc="10" dirty="0">
              <a:solidFill>
                <a:srgbClr val="C0504D">
                  <a:lumMod val="75000"/>
                </a:srgbClr>
              </a:solidFill>
              <a:cs typeface="Calibri"/>
            </a:endParaRPr>
          </a:p>
          <a:p>
            <a:pPr marL="184150" marR="197485" indent="-171450">
              <a:lnSpc>
                <a:spcPct val="105300"/>
              </a:lnSpc>
              <a:spcBef>
                <a:spcPts val="35"/>
              </a:spcBef>
              <a:buFont typeface="Arial"/>
              <a:buChar char="•"/>
              <a:tabLst>
                <a:tab pos="184150" algn="l"/>
              </a:tabLst>
            </a:pPr>
            <a:r>
              <a:rPr lang="en-US" spc="10" dirty="0">
                <a:solidFill>
                  <a:srgbClr val="C0504D">
                    <a:lumMod val="75000"/>
                  </a:srgbClr>
                </a:solidFill>
                <a:cs typeface="Calibri"/>
              </a:rPr>
              <a:t>Not be a dictionary word, proper name, or based on obvious personal information, names of family members, pets,</a:t>
            </a:r>
            <a:r>
              <a:rPr lang="en-US" spc="-85" dirty="0">
                <a:solidFill>
                  <a:srgbClr val="C0504D">
                    <a:lumMod val="75000"/>
                  </a:srgbClr>
                </a:solidFill>
                <a:cs typeface="Calibri"/>
              </a:rPr>
              <a:t> </a:t>
            </a:r>
            <a:r>
              <a:rPr lang="en-US" spc="10" dirty="0">
                <a:solidFill>
                  <a:srgbClr val="C0504D">
                    <a:lumMod val="75000"/>
                  </a:srgbClr>
                </a:solidFill>
                <a:cs typeface="Calibri"/>
              </a:rPr>
              <a:t>etc.</a:t>
            </a:r>
            <a:endParaRPr lang="en-US" dirty="0">
              <a:solidFill>
                <a:srgbClr val="C0504D">
                  <a:lumMod val="75000"/>
                </a:srgbClr>
              </a:solidFill>
              <a:cs typeface="Calibri"/>
            </a:endParaRPr>
          </a:p>
        </p:txBody>
      </p:sp>
      <p:sp>
        <p:nvSpPr>
          <p:cNvPr id="11" name="Rectangle 10">
            <a:extLst>
              <a:ext uri="{FF2B5EF4-FFF2-40B4-BE49-F238E27FC236}">
                <a16:creationId xmlns:a16="http://schemas.microsoft.com/office/drawing/2014/main" id="{CB119B08-2226-433A-8411-E0C0C25EE4FF}"/>
              </a:ext>
            </a:extLst>
          </p:cNvPr>
          <p:cNvSpPr/>
          <p:nvPr/>
        </p:nvSpPr>
        <p:spPr>
          <a:xfrm>
            <a:off x="5186680" y="3240710"/>
            <a:ext cx="3981542" cy="1200329"/>
          </a:xfrm>
          <a:prstGeom prst="rect">
            <a:avLst/>
          </a:prstGeom>
        </p:spPr>
        <p:txBody>
          <a:bodyPr wrap="square">
            <a:spAutoFit/>
          </a:bodyPr>
          <a:lstStyle/>
          <a:p>
            <a:r>
              <a:rPr lang="en-US" sz="2400" dirty="0">
                <a:solidFill>
                  <a:srgbClr val="000000"/>
                </a:solidFill>
              </a:rPr>
              <a:t>Consider a unique pass phrase:</a:t>
            </a:r>
          </a:p>
          <a:p>
            <a:endParaRPr lang="en-US" sz="2400" dirty="0">
              <a:solidFill>
                <a:srgbClr val="000000"/>
              </a:solidFill>
            </a:endParaRPr>
          </a:p>
        </p:txBody>
      </p:sp>
      <p:sp>
        <p:nvSpPr>
          <p:cNvPr id="9" name="Rectangle 8">
            <a:extLst>
              <a:ext uri="{FF2B5EF4-FFF2-40B4-BE49-F238E27FC236}">
                <a16:creationId xmlns:a16="http://schemas.microsoft.com/office/drawing/2014/main" id="{035B2AA3-7B11-4E9C-8BE1-6A8F8DA5FEE9}"/>
              </a:ext>
            </a:extLst>
          </p:cNvPr>
          <p:cNvSpPr/>
          <p:nvPr/>
        </p:nvSpPr>
        <p:spPr>
          <a:xfrm>
            <a:off x="5983595" y="5819499"/>
            <a:ext cx="1803892" cy="369332"/>
          </a:xfrm>
          <a:prstGeom prst="rect">
            <a:avLst/>
          </a:prstGeom>
        </p:spPr>
        <p:txBody>
          <a:bodyPr wrap="none">
            <a:spAutoFit/>
          </a:bodyPr>
          <a:lstStyle/>
          <a:p>
            <a:r>
              <a:rPr lang="en-US" dirty="0">
                <a:solidFill>
                  <a:srgbClr val="002060"/>
                </a:solidFill>
              </a:rPr>
              <a:t>There1sNo$po0n</a:t>
            </a:r>
          </a:p>
        </p:txBody>
      </p:sp>
      <p:sp>
        <p:nvSpPr>
          <p:cNvPr id="13" name="Rectangle 12">
            <a:extLst>
              <a:ext uri="{FF2B5EF4-FFF2-40B4-BE49-F238E27FC236}">
                <a16:creationId xmlns:a16="http://schemas.microsoft.com/office/drawing/2014/main" id="{B83C5716-EBC8-4B18-811C-2FCA15E21693}"/>
              </a:ext>
            </a:extLst>
          </p:cNvPr>
          <p:cNvSpPr/>
          <p:nvPr/>
        </p:nvSpPr>
        <p:spPr>
          <a:xfrm>
            <a:off x="5692297" y="4477854"/>
            <a:ext cx="2386487" cy="369332"/>
          </a:xfrm>
          <a:prstGeom prst="rect">
            <a:avLst/>
          </a:prstGeom>
        </p:spPr>
        <p:txBody>
          <a:bodyPr wrap="none">
            <a:spAutoFit/>
          </a:bodyPr>
          <a:lstStyle/>
          <a:p>
            <a:r>
              <a:rPr lang="en-US" dirty="0">
                <a:solidFill>
                  <a:srgbClr val="002060"/>
                </a:solidFill>
              </a:rPr>
              <a:t>14A&amp;A413Mu$keteers!</a:t>
            </a:r>
          </a:p>
        </p:txBody>
      </p:sp>
      <p:sp>
        <p:nvSpPr>
          <p:cNvPr id="15" name="Rectangle 14">
            <a:extLst>
              <a:ext uri="{FF2B5EF4-FFF2-40B4-BE49-F238E27FC236}">
                <a16:creationId xmlns:a16="http://schemas.microsoft.com/office/drawing/2014/main" id="{11AB545A-DCC6-4396-BCED-E105DEBF9EFE}"/>
              </a:ext>
            </a:extLst>
          </p:cNvPr>
          <p:cNvSpPr/>
          <p:nvPr/>
        </p:nvSpPr>
        <p:spPr>
          <a:xfrm>
            <a:off x="5770106" y="5335722"/>
            <a:ext cx="2424062" cy="369332"/>
          </a:xfrm>
          <a:prstGeom prst="rect">
            <a:avLst/>
          </a:prstGeom>
        </p:spPr>
        <p:txBody>
          <a:bodyPr wrap="none">
            <a:spAutoFit/>
          </a:bodyPr>
          <a:lstStyle/>
          <a:p>
            <a:r>
              <a:rPr lang="en-US" dirty="0">
                <a:solidFill>
                  <a:srgbClr val="002060"/>
                </a:solidFill>
              </a:rPr>
              <a:t>BornInTheU$@theB0$$</a:t>
            </a:r>
          </a:p>
        </p:txBody>
      </p:sp>
      <p:sp>
        <p:nvSpPr>
          <p:cNvPr id="16" name="Rectangle 15">
            <a:extLst>
              <a:ext uri="{FF2B5EF4-FFF2-40B4-BE49-F238E27FC236}">
                <a16:creationId xmlns:a16="http://schemas.microsoft.com/office/drawing/2014/main" id="{78099B74-4F8B-4AB1-8A6A-69B20DA65FC1}"/>
              </a:ext>
            </a:extLst>
          </p:cNvPr>
          <p:cNvSpPr/>
          <p:nvPr/>
        </p:nvSpPr>
        <p:spPr>
          <a:xfrm>
            <a:off x="5947783" y="4877221"/>
            <a:ext cx="1875513" cy="369332"/>
          </a:xfrm>
          <a:prstGeom prst="rect">
            <a:avLst/>
          </a:prstGeom>
        </p:spPr>
        <p:txBody>
          <a:bodyPr wrap="none">
            <a:spAutoFit/>
          </a:bodyPr>
          <a:lstStyle/>
          <a:p>
            <a:r>
              <a:rPr lang="en-US" dirty="0">
                <a:solidFill>
                  <a:srgbClr val="002060"/>
                </a:solidFill>
              </a:rPr>
              <a:t>e@rLYaL2heimer$</a:t>
            </a:r>
          </a:p>
        </p:txBody>
      </p:sp>
    </p:spTree>
    <p:extLst>
      <p:ext uri="{BB962C8B-B14F-4D97-AF65-F5344CB8AC3E}">
        <p14:creationId xmlns:p14="http://schemas.microsoft.com/office/powerpoint/2010/main" val="622231778"/>
      </p:ext>
    </p:extLst>
  </p:cSld>
  <p:clrMapOvr>
    <a:masterClrMapping/>
  </p:clrMapOvr>
</p:sld>
</file>

<file path=ppt/theme/theme1.xml><?xml version="1.0" encoding="utf-8"?>
<a:theme xmlns:a="http://schemas.openxmlformats.org/drawingml/2006/main" name="Prospect Medical Theme">
  <a:themeElements>
    <a:clrScheme name="Prospect Medical">
      <a:dk1>
        <a:srgbClr val="00A3DA"/>
      </a:dk1>
      <a:lt1>
        <a:srgbClr val="FFFFFF"/>
      </a:lt1>
      <a:dk2>
        <a:srgbClr val="556066"/>
      </a:dk2>
      <a:lt2>
        <a:srgbClr val="E7E6E6"/>
      </a:lt2>
      <a:accent1>
        <a:srgbClr val="31518C"/>
      </a:accent1>
      <a:accent2>
        <a:srgbClr val="1B9697"/>
      </a:accent2>
      <a:accent3>
        <a:srgbClr val="00AEEE"/>
      </a:accent3>
      <a:accent4>
        <a:srgbClr val="556066"/>
      </a:accent4>
      <a:accent5>
        <a:srgbClr val="EBC441"/>
      </a:accent5>
      <a:accent6>
        <a:srgbClr val="F8E5A2"/>
      </a:accent6>
      <a:hlink>
        <a:srgbClr val="39A2CE"/>
      </a:hlink>
      <a:folHlink>
        <a:srgbClr val="1B9697"/>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ospect Medical Theme" id="{E03816EE-F88D-E249-AF07-50F1A44A45C2}" vid="{6AE1A688-1F06-124A-B473-76C6D1BF10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2489</TotalTime>
  <Words>1873</Words>
  <Application>Microsoft Office PowerPoint</Application>
  <PresentationFormat>On-screen Show (4:3)</PresentationFormat>
  <Paragraphs>232</Paragraphs>
  <Slides>26</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MS UI Gothic</vt:lpstr>
      <vt:lpstr>Arial</vt:lpstr>
      <vt:lpstr>Calibri</vt:lpstr>
      <vt:lpstr>Calibri  </vt:lpstr>
      <vt:lpstr>Calibri Light</vt:lpstr>
      <vt:lpstr>LucidaGrande</vt:lpstr>
      <vt:lpstr>Symbol</vt:lpstr>
      <vt:lpstr>Tahoma</vt:lpstr>
      <vt:lpstr>Times New Roman</vt:lpstr>
      <vt:lpstr>Wingdings</vt:lpstr>
      <vt:lpstr>Prospect Medical Theme</vt:lpstr>
      <vt:lpstr>Prospect Medical IT Security Awareness: Practical Tips to Protect Sensitive Data</vt:lpstr>
      <vt:lpstr>PowerPoint Presentation</vt:lpstr>
      <vt:lpstr>What This Training Covers</vt:lpstr>
      <vt:lpstr>PowerPoint Presentation</vt:lpstr>
      <vt:lpstr>Examples of Sensitive Information</vt:lpstr>
      <vt:lpstr>PowerPoint Presentation</vt:lpstr>
      <vt:lpstr>PowerPoint Presentation</vt:lpstr>
      <vt:lpstr>What you can do to protect sensitive information </vt:lpstr>
      <vt:lpstr>Use Strong Passwords</vt:lpstr>
      <vt:lpstr>Use MFA To Access Systems</vt:lpstr>
      <vt:lpstr>Access Systems Remotely Through An Approved VPN</vt:lpstr>
      <vt:lpstr>PowerPoint Presentation</vt:lpstr>
      <vt:lpstr>Don’t Store Sensitive Data on Removable Devices</vt:lpstr>
      <vt:lpstr>Encrypt Emails Containing Sensitive Information</vt:lpstr>
      <vt:lpstr> Check the Email Address Before You Hit Send</vt:lpstr>
      <vt:lpstr>Breach or Not?  </vt:lpstr>
      <vt:lpstr>Be Careful of Phishing Schemes</vt:lpstr>
      <vt:lpstr> Phishing Email Examples</vt:lpstr>
      <vt:lpstr>Report Suspicious Emails</vt:lpstr>
      <vt:lpstr>Log Off and Lock Up</vt:lpstr>
      <vt:lpstr>Use Social Media Responsibly </vt:lpstr>
      <vt:lpstr>PowerPoint Presentation</vt:lpstr>
      <vt:lpstr>If you see something, say something!</vt:lpstr>
      <vt:lpstr>Prospect IT Appropriate Use Policy</vt:lpstr>
      <vt:lpstr>Prospect 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Prospect Medical IT Security Awareness: Practical Tips to Protect Sensitive Data</dc:title>
  <dc:creator>LaCorte, Laura</dc:creator>
  <cp:lastModifiedBy>Freeman, Joshua</cp:lastModifiedBy>
  <cp:revision>132</cp:revision>
  <dcterms:created xsi:type="dcterms:W3CDTF">2021-03-15T22:31:31Z</dcterms:created>
  <dcterms:modified xsi:type="dcterms:W3CDTF">2021-04-01T16:06:00Z</dcterms:modified>
</cp:coreProperties>
</file>